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28" d="100"/>
          <a:sy n="128" d="100"/>
        </p:scale>
        <p:origin x="48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540025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png"/><Relationship Id="rId13" Type="http://schemas.openxmlformats.org/officeDocument/2006/relationships/image" Target="../media/image27.png"/><Relationship Id="rId18" Type="http://schemas.openxmlformats.org/officeDocument/2006/relationships/image" Target="../media/image55.png"/><Relationship Id="rId3" Type="http://schemas.openxmlformats.org/officeDocument/2006/relationships/image" Target="../media/image17.png"/><Relationship Id="rId7" Type="http://schemas.openxmlformats.org/officeDocument/2006/relationships/image" Target="../media/image47.png"/><Relationship Id="rId12" Type="http://schemas.openxmlformats.org/officeDocument/2006/relationships/image" Target="../media/image52.png"/><Relationship Id="rId17" Type="http://schemas.openxmlformats.org/officeDocument/2006/relationships/image" Target="../media/image31.png"/><Relationship Id="rId2" Type="http://schemas.openxmlformats.org/officeDocument/2006/relationships/notesSlide" Target="../notesSlides/notesSlide10.xml"/><Relationship Id="rId16" Type="http://schemas.openxmlformats.org/officeDocument/2006/relationships/image" Target="../media/image5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0.png"/><Relationship Id="rId11" Type="http://schemas.openxmlformats.org/officeDocument/2006/relationships/image" Target="../media/image51.png"/><Relationship Id="rId5" Type="http://schemas.openxmlformats.org/officeDocument/2006/relationships/image" Target="../media/image19.png"/><Relationship Id="rId15" Type="http://schemas.openxmlformats.org/officeDocument/2006/relationships/image" Target="../media/image29.png"/><Relationship Id="rId10" Type="http://schemas.openxmlformats.org/officeDocument/2006/relationships/image" Target="../media/image50.png"/><Relationship Id="rId19" Type="http://schemas.openxmlformats.org/officeDocument/2006/relationships/image" Target="../media/image33.png"/><Relationship Id="rId4" Type="http://schemas.openxmlformats.org/officeDocument/2006/relationships/image" Target="../media/image18.png"/><Relationship Id="rId9" Type="http://schemas.openxmlformats.org/officeDocument/2006/relationships/image" Target="../media/image49.png"/><Relationship Id="rId14" Type="http://schemas.openxmlformats.org/officeDocument/2006/relationships/image" Target="../media/image5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7.png"/><Relationship Id="rId5" Type="http://schemas.openxmlformats.org/officeDocument/2006/relationships/image" Target="../media/image56.png"/><Relationship Id="rId4" Type="http://schemas.openxmlformats.org/officeDocument/2006/relationships/image" Target="../media/image36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3.png"/><Relationship Id="rId3" Type="http://schemas.openxmlformats.org/officeDocument/2006/relationships/image" Target="../media/image58.png"/><Relationship Id="rId7" Type="http://schemas.openxmlformats.org/officeDocument/2006/relationships/image" Target="../media/image6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1.png"/><Relationship Id="rId11" Type="http://schemas.openxmlformats.org/officeDocument/2006/relationships/image" Target="../media/image66.png"/><Relationship Id="rId5" Type="http://schemas.openxmlformats.org/officeDocument/2006/relationships/image" Target="../media/image60.png"/><Relationship Id="rId10" Type="http://schemas.openxmlformats.org/officeDocument/2006/relationships/image" Target="../media/image65.png"/><Relationship Id="rId4" Type="http://schemas.openxmlformats.org/officeDocument/2006/relationships/image" Target="../media/image59.png"/><Relationship Id="rId9" Type="http://schemas.openxmlformats.org/officeDocument/2006/relationships/image" Target="../media/image6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8.png"/><Relationship Id="rId5" Type="http://schemas.openxmlformats.org/officeDocument/2006/relationships/image" Target="../media/image67.png"/><Relationship Id="rId4" Type="http://schemas.openxmlformats.org/officeDocument/2006/relationships/image" Target="../media/image36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0.png"/><Relationship Id="rId13" Type="http://schemas.openxmlformats.org/officeDocument/2006/relationships/image" Target="../media/image27.png"/><Relationship Id="rId18" Type="http://schemas.openxmlformats.org/officeDocument/2006/relationships/image" Target="../media/image76.png"/><Relationship Id="rId3" Type="http://schemas.openxmlformats.org/officeDocument/2006/relationships/image" Target="../media/image17.png"/><Relationship Id="rId7" Type="http://schemas.openxmlformats.org/officeDocument/2006/relationships/image" Target="../media/image69.png"/><Relationship Id="rId12" Type="http://schemas.openxmlformats.org/officeDocument/2006/relationships/image" Target="../media/image73.png"/><Relationship Id="rId17" Type="http://schemas.openxmlformats.org/officeDocument/2006/relationships/image" Target="../media/image31.png"/><Relationship Id="rId2" Type="http://schemas.openxmlformats.org/officeDocument/2006/relationships/notesSlide" Target="../notesSlides/notesSlide14.xml"/><Relationship Id="rId16" Type="http://schemas.openxmlformats.org/officeDocument/2006/relationships/image" Target="../media/image7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0.png"/><Relationship Id="rId11" Type="http://schemas.openxmlformats.org/officeDocument/2006/relationships/image" Target="../media/image72.png"/><Relationship Id="rId5" Type="http://schemas.openxmlformats.org/officeDocument/2006/relationships/image" Target="../media/image19.png"/><Relationship Id="rId15" Type="http://schemas.openxmlformats.org/officeDocument/2006/relationships/image" Target="../media/image29.png"/><Relationship Id="rId10" Type="http://schemas.openxmlformats.org/officeDocument/2006/relationships/image" Target="../media/image71.png"/><Relationship Id="rId19" Type="http://schemas.openxmlformats.org/officeDocument/2006/relationships/image" Target="../media/image33.png"/><Relationship Id="rId4" Type="http://schemas.openxmlformats.org/officeDocument/2006/relationships/image" Target="../media/image18.png"/><Relationship Id="rId9" Type="http://schemas.openxmlformats.org/officeDocument/2006/relationships/image" Target="../media/image22.png"/><Relationship Id="rId14" Type="http://schemas.openxmlformats.org/officeDocument/2006/relationships/image" Target="../media/image7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5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1.png"/><Relationship Id="rId3" Type="http://schemas.openxmlformats.org/officeDocument/2006/relationships/image" Target="../media/image44.png"/><Relationship Id="rId7" Type="http://schemas.openxmlformats.org/officeDocument/2006/relationships/image" Target="../media/image80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9.png"/><Relationship Id="rId5" Type="http://schemas.openxmlformats.org/officeDocument/2006/relationships/image" Target="../media/image78.png"/><Relationship Id="rId4" Type="http://schemas.openxmlformats.org/officeDocument/2006/relationships/image" Target="../media/image77.png"/><Relationship Id="rId9" Type="http://schemas.openxmlformats.org/officeDocument/2006/relationships/image" Target="../media/image82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3.png"/><Relationship Id="rId13" Type="http://schemas.openxmlformats.org/officeDocument/2006/relationships/image" Target="../media/image27.png"/><Relationship Id="rId18" Type="http://schemas.openxmlformats.org/officeDocument/2006/relationships/image" Target="../media/image76.png"/><Relationship Id="rId3" Type="http://schemas.openxmlformats.org/officeDocument/2006/relationships/image" Target="../media/image17.png"/><Relationship Id="rId7" Type="http://schemas.openxmlformats.org/officeDocument/2006/relationships/image" Target="../media/image51.png"/><Relationship Id="rId12" Type="http://schemas.openxmlformats.org/officeDocument/2006/relationships/image" Target="../media/image86.png"/><Relationship Id="rId17" Type="http://schemas.openxmlformats.org/officeDocument/2006/relationships/image" Target="../media/image31.png"/><Relationship Id="rId2" Type="http://schemas.openxmlformats.org/officeDocument/2006/relationships/notesSlide" Target="../notesSlides/notesSlide17.xml"/><Relationship Id="rId16" Type="http://schemas.openxmlformats.org/officeDocument/2006/relationships/image" Target="../media/image8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0.png"/><Relationship Id="rId11" Type="http://schemas.openxmlformats.org/officeDocument/2006/relationships/image" Target="../media/image85.png"/><Relationship Id="rId5" Type="http://schemas.openxmlformats.org/officeDocument/2006/relationships/image" Target="../media/image19.png"/><Relationship Id="rId15" Type="http://schemas.openxmlformats.org/officeDocument/2006/relationships/image" Target="../media/image29.png"/><Relationship Id="rId10" Type="http://schemas.openxmlformats.org/officeDocument/2006/relationships/image" Target="../media/image48.png"/><Relationship Id="rId19" Type="http://schemas.openxmlformats.org/officeDocument/2006/relationships/image" Target="../media/image33.png"/><Relationship Id="rId4" Type="http://schemas.openxmlformats.org/officeDocument/2006/relationships/image" Target="../media/image18.png"/><Relationship Id="rId9" Type="http://schemas.openxmlformats.org/officeDocument/2006/relationships/image" Target="../media/image84.png"/><Relationship Id="rId14" Type="http://schemas.openxmlformats.org/officeDocument/2006/relationships/image" Target="../media/image87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5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0.png"/><Relationship Id="rId13" Type="http://schemas.openxmlformats.org/officeDocument/2006/relationships/image" Target="../media/image29.png"/><Relationship Id="rId3" Type="http://schemas.openxmlformats.org/officeDocument/2006/relationships/image" Target="../media/image17.png"/><Relationship Id="rId7" Type="http://schemas.openxmlformats.org/officeDocument/2006/relationships/image" Target="../media/image89.png"/><Relationship Id="rId12" Type="http://schemas.openxmlformats.org/officeDocument/2006/relationships/image" Target="../media/image93.png"/><Relationship Id="rId17" Type="http://schemas.openxmlformats.org/officeDocument/2006/relationships/image" Target="../media/image96.png"/><Relationship Id="rId2" Type="http://schemas.openxmlformats.org/officeDocument/2006/relationships/notesSlide" Target="../notesSlides/notesSlide19.xml"/><Relationship Id="rId16" Type="http://schemas.openxmlformats.org/officeDocument/2006/relationships/image" Target="../media/image9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0.png"/><Relationship Id="rId11" Type="http://schemas.openxmlformats.org/officeDocument/2006/relationships/image" Target="../media/image27.png"/><Relationship Id="rId5" Type="http://schemas.openxmlformats.org/officeDocument/2006/relationships/image" Target="../media/image19.png"/><Relationship Id="rId15" Type="http://schemas.openxmlformats.org/officeDocument/2006/relationships/image" Target="../media/image31.png"/><Relationship Id="rId10" Type="http://schemas.openxmlformats.org/officeDocument/2006/relationships/image" Target="../media/image92.png"/><Relationship Id="rId4" Type="http://schemas.openxmlformats.org/officeDocument/2006/relationships/image" Target="../media/image18.png"/><Relationship Id="rId9" Type="http://schemas.openxmlformats.org/officeDocument/2006/relationships/image" Target="../media/image91.png"/><Relationship Id="rId14" Type="http://schemas.openxmlformats.org/officeDocument/2006/relationships/image" Target="../media/image9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1.png"/><Relationship Id="rId13" Type="http://schemas.openxmlformats.org/officeDocument/2006/relationships/image" Target="../media/image106.png"/><Relationship Id="rId18" Type="http://schemas.openxmlformats.org/officeDocument/2006/relationships/image" Target="../media/image111.png"/><Relationship Id="rId3" Type="http://schemas.openxmlformats.org/officeDocument/2006/relationships/image" Target="../media/image34.png"/><Relationship Id="rId7" Type="http://schemas.openxmlformats.org/officeDocument/2006/relationships/image" Target="../media/image100.png"/><Relationship Id="rId12" Type="http://schemas.openxmlformats.org/officeDocument/2006/relationships/image" Target="../media/image105.png"/><Relationship Id="rId17" Type="http://schemas.openxmlformats.org/officeDocument/2006/relationships/image" Target="../media/image110.png"/><Relationship Id="rId2" Type="http://schemas.openxmlformats.org/officeDocument/2006/relationships/notesSlide" Target="../notesSlides/notesSlide20.xml"/><Relationship Id="rId16" Type="http://schemas.openxmlformats.org/officeDocument/2006/relationships/image" Target="../media/image10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9.png"/><Relationship Id="rId11" Type="http://schemas.openxmlformats.org/officeDocument/2006/relationships/image" Target="../media/image104.png"/><Relationship Id="rId5" Type="http://schemas.openxmlformats.org/officeDocument/2006/relationships/image" Target="../media/image98.png"/><Relationship Id="rId15" Type="http://schemas.openxmlformats.org/officeDocument/2006/relationships/image" Target="../media/image108.png"/><Relationship Id="rId10" Type="http://schemas.openxmlformats.org/officeDocument/2006/relationships/image" Target="../media/image103.png"/><Relationship Id="rId4" Type="http://schemas.openxmlformats.org/officeDocument/2006/relationships/image" Target="../media/image97.png"/><Relationship Id="rId9" Type="http://schemas.openxmlformats.org/officeDocument/2006/relationships/image" Target="../media/image102.png"/><Relationship Id="rId14" Type="http://schemas.openxmlformats.org/officeDocument/2006/relationships/image" Target="../media/image107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5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3.png"/><Relationship Id="rId13" Type="http://schemas.openxmlformats.org/officeDocument/2006/relationships/image" Target="../media/image27.png"/><Relationship Id="rId18" Type="http://schemas.openxmlformats.org/officeDocument/2006/relationships/image" Target="../media/image119.png"/><Relationship Id="rId3" Type="http://schemas.openxmlformats.org/officeDocument/2006/relationships/image" Target="../media/image17.png"/><Relationship Id="rId7" Type="http://schemas.openxmlformats.org/officeDocument/2006/relationships/image" Target="../media/image112.png"/><Relationship Id="rId12" Type="http://schemas.openxmlformats.org/officeDocument/2006/relationships/image" Target="../media/image116.png"/><Relationship Id="rId17" Type="http://schemas.openxmlformats.org/officeDocument/2006/relationships/image" Target="../media/image31.png"/><Relationship Id="rId2" Type="http://schemas.openxmlformats.org/officeDocument/2006/relationships/notesSlide" Target="../notesSlides/notesSlide23.xml"/><Relationship Id="rId16" Type="http://schemas.openxmlformats.org/officeDocument/2006/relationships/image" Target="../media/image11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0.png"/><Relationship Id="rId11" Type="http://schemas.openxmlformats.org/officeDocument/2006/relationships/image" Target="../media/image115.png"/><Relationship Id="rId5" Type="http://schemas.openxmlformats.org/officeDocument/2006/relationships/image" Target="../media/image19.png"/><Relationship Id="rId15" Type="http://schemas.openxmlformats.org/officeDocument/2006/relationships/image" Target="../media/image29.png"/><Relationship Id="rId10" Type="http://schemas.openxmlformats.org/officeDocument/2006/relationships/image" Target="../media/image114.png"/><Relationship Id="rId19" Type="http://schemas.openxmlformats.org/officeDocument/2006/relationships/image" Target="../media/image33.png"/><Relationship Id="rId4" Type="http://schemas.openxmlformats.org/officeDocument/2006/relationships/image" Target="../media/image18.png"/><Relationship Id="rId9" Type="http://schemas.openxmlformats.org/officeDocument/2006/relationships/image" Target="../media/image49.png"/><Relationship Id="rId14" Type="http://schemas.openxmlformats.org/officeDocument/2006/relationships/image" Target="../media/image117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0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22.png"/><Relationship Id="rId4" Type="http://schemas.openxmlformats.org/officeDocument/2006/relationships/image" Target="../media/image121.png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5.png"/><Relationship Id="rId13" Type="http://schemas.openxmlformats.org/officeDocument/2006/relationships/image" Target="../media/image27.png"/><Relationship Id="rId18" Type="http://schemas.openxmlformats.org/officeDocument/2006/relationships/image" Target="../media/image129.png"/><Relationship Id="rId3" Type="http://schemas.openxmlformats.org/officeDocument/2006/relationships/image" Target="../media/image17.png"/><Relationship Id="rId7" Type="http://schemas.openxmlformats.org/officeDocument/2006/relationships/image" Target="../media/image124.png"/><Relationship Id="rId12" Type="http://schemas.openxmlformats.org/officeDocument/2006/relationships/image" Target="../media/image86.png"/><Relationship Id="rId17" Type="http://schemas.openxmlformats.org/officeDocument/2006/relationships/image" Target="../media/image31.png"/><Relationship Id="rId2" Type="http://schemas.openxmlformats.org/officeDocument/2006/relationships/notesSlide" Target="../notesSlides/notesSlide25.xml"/><Relationship Id="rId16" Type="http://schemas.openxmlformats.org/officeDocument/2006/relationships/image" Target="../media/image12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3.png"/><Relationship Id="rId11" Type="http://schemas.openxmlformats.org/officeDocument/2006/relationships/image" Target="../media/image126.png"/><Relationship Id="rId5" Type="http://schemas.openxmlformats.org/officeDocument/2006/relationships/image" Target="../media/image19.png"/><Relationship Id="rId15" Type="http://schemas.openxmlformats.org/officeDocument/2006/relationships/image" Target="../media/image29.png"/><Relationship Id="rId10" Type="http://schemas.openxmlformats.org/officeDocument/2006/relationships/image" Target="../media/image125.png"/><Relationship Id="rId19" Type="http://schemas.openxmlformats.org/officeDocument/2006/relationships/image" Target="../media/image130.png"/><Relationship Id="rId4" Type="http://schemas.openxmlformats.org/officeDocument/2006/relationships/image" Target="../media/image18.png"/><Relationship Id="rId9" Type="http://schemas.openxmlformats.org/officeDocument/2006/relationships/image" Target="../media/image84.png"/><Relationship Id="rId14" Type="http://schemas.openxmlformats.org/officeDocument/2006/relationships/image" Target="../media/image127.png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4.png"/><Relationship Id="rId3" Type="http://schemas.openxmlformats.org/officeDocument/2006/relationships/image" Target="../media/image37.png"/><Relationship Id="rId7" Type="http://schemas.openxmlformats.org/officeDocument/2006/relationships/image" Target="../media/image133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0.png"/><Relationship Id="rId5" Type="http://schemas.openxmlformats.org/officeDocument/2006/relationships/image" Target="../media/image132.png"/><Relationship Id="rId4" Type="http://schemas.openxmlformats.org/officeDocument/2006/relationships/image" Target="../media/image131.png"/><Relationship Id="rId9" Type="http://schemas.openxmlformats.org/officeDocument/2006/relationships/image" Target="../media/image135.png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5.png"/><Relationship Id="rId13" Type="http://schemas.openxmlformats.org/officeDocument/2006/relationships/image" Target="../media/image27.png"/><Relationship Id="rId18" Type="http://schemas.openxmlformats.org/officeDocument/2006/relationships/image" Target="../media/image142.png"/><Relationship Id="rId3" Type="http://schemas.openxmlformats.org/officeDocument/2006/relationships/image" Target="../media/image17.png"/><Relationship Id="rId7" Type="http://schemas.openxmlformats.org/officeDocument/2006/relationships/image" Target="../media/image136.png"/><Relationship Id="rId12" Type="http://schemas.openxmlformats.org/officeDocument/2006/relationships/image" Target="../media/image139.png"/><Relationship Id="rId17" Type="http://schemas.openxmlformats.org/officeDocument/2006/relationships/image" Target="../media/image31.png"/><Relationship Id="rId2" Type="http://schemas.openxmlformats.org/officeDocument/2006/relationships/notesSlide" Target="../notesSlides/notesSlide27.xml"/><Relationship Id="rId16" Type="http://schemas.openxmlformats.org/officeDocument/2006/relationships/image" Target="../media/image14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0.png"/><Relationship Id="rId11" Type="http://schemas.openxmlformats.org/officeDocument/2006/relationships/image" Target="../media/image138.png"/><Relationship Id="rId5" Type="http://schemas.openxmlformats.org/officeDocument/2006/relationships/image" Target="../media/image19.png"/><Relationship Id="rId15" Type="http://schemas.openxmlformats.org/officeDocument/2006/relationships/image" Target="../media/image29.png"/><Relationship Id="rId10" Type="http://schemas.openxmlformats.org/officeDocument/2006/relationships/image" Target="../media/image137.png"/><Relationship Id="rId19" Type="http://schemas.openxmlformats.org/officeDocument/2006/relationships/image" Target="../media/image143.png"/><Relationship Id="rId4" Type="http://schemas.openxmlformats.org/officeDocument/2006/relationships/image" Target="../media/image18.png"/><Relationship Id="rId9" Type="http://schemas.openxmlformats.org/officeDocument/2006/relationships/image" Target="../media/image49.png"/><Relationship Id="rId14" Type="http://schemas.openxmlformats.org/officeDocument/2006/relationships/image" Target="../media/image140.png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5.png"/><Relationship Id="rId13" Type="http://schemas.openxmlformats.org/officeDocument/2006/relationships/image" Target="../media/image27.png"/><Relationship Id="rId18" Type="http://schemas.openxmlformats.org/officeDocument/2006/relationships/image" Target="../media/image142.png"/><Relationship Id="rId3" Type="http://schemas.openxmlformats.org/officeDocument/2006/relationships/image" Target="../media/image17.png"/><Relationship Id="rId7" Type="http://schemas.openxmlformats.org/officeDocument/2006/relationships/image" Target="../media/image84.png"/><Relationship Id="rId12" Type="http://schemas.openxmlformats.org/officeDocument/2006/relationships/image" Target="../media/image149.png"/><Relationship Id="rId17" Type="http://schemas.openxmlformats.org/officeDocument/2006/relationships/image" Target="../media/image31.png"/><Relationship Id="rId2" Type="http://schemas.openxmlformats.org/officeDocument/2006/relationships/notesSlide" Target="../notesSlides/notesSlide28.xml"/><Relationship Id="rId16" Type="http://schemas.openxmlformats.org/officeDocument/2006/relationships/image" Target="../media/image15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4.png"/><Relationship Id="rId11" Type="http://schemas.openxmlformats.org/officeDocument/2006/relationships/image" Target="../media/image148.png"/><Relationship Id="rId5" Type="http://schemas.openxmlformats.org/officeDocument/2006/relationships/image" Target="../media/image19.png"/><Relationship Id="rId15" Type="http://schemas.openxmlformats.org/officeDocument/2006/relationships/image" Target="../media/image29.png"/><Relationship Id="rId10" Type="http://schemas.openxmlformats.org/officeDocument/2006/relationships/image" Target="../media/image147.png"/><Relationship Id="rId19" Type="http://schemas.openxmlformats.org/officeDocument/2006/relationships/image" Target="../media/image33.png"/><Relationship Id="rId4" Type="http://schemas.openxmlformats.org/officeDocument/2006/relationships/image" Target="../media/image18.png"/><Relationship Id="rId9" Type="http://schemas.openxmlformats.org/officeDocument/2006/relationships/image" Target="../media/image146.png"/><Relationship Id="rId14" Type="http://schemas.openxmlformats.org/officeDocument/2006/relationships/image" Target="../media/image150.png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3.png"/><Relationship Id="rId3" Type="http://schemas.openxmlformats.org/officeDocument/2006/relationships/image" Target="../media/image36.png"/><Relationship Id="rId7" Type="http://schemas.openxmlformats.org/officeDocument/2006/relationships/image" Target="../media/image40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9.png"/><Relationship Id="rId5" Type="http://schemas.openxmlformats.org/officeDocument/2006/relationships/image" Target="../media/image152.png"/><Relationship Id="rId10" Type="http://schemas.openxmlformats.org/officeDocument/2006/relationships/image" Target="../media/image43.png"/><Relationship Id="rId4" Type="http://schemas.openxmlformats.org/officeDocument/2006/relationships/image" Target="../media/image37.png"/><Relationship Id="rId9" Type="http://schemas.openxmlformats.org/officeDocument/2006/relationships/image" Target="../media/image15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7.png"/><Relationship Id="rId3" Type="http://schemas.openxmlformats.org/officeDocument/2006/relationships/image" Target="../media/image58.png"/><Relationship Id="rId7" Type="http://schemas.openxmlformats.org/officeDocument/2006/relationships/image" Target="../media/image156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5.png"/><Relationship Id="rId5" Type="http://schemas.openxmlformats.org/officeDocument/2006/relationships/image" Target="../media/image60.png"/><Relationship Id="rId4" Type="http://schemas.openxmlformats.org/officeDocument/2006/relationships/image" Target="../media/image59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59.png"/><Relationship Id="rId4" Type="http://schemas.openxmlformats.org/officeDocument/2006/relationships/image" Target="../media/image158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1.png"/><Relationship Id="rId13" Type="http://schemas.openxmlformats.org/officeDocument/2006/relationships/image" Target="../media/image164.png"/><Relationship Id="rId18" Type="http://schemas.openxmlformats.org/officeDocument/2006/relationships/image" Target="../media/image33.png"/><Relationship Id="rId3" Type="http://schemas.openxmlformats.org/officeDocument/2006/relationships/image" Target="../media/image18.png"/><Relationship Id="rId7" Type="http://schemas.openxmlformats.org/officeDocument/2006/relationships/image" Target="../media/image113.png"/><Relationship Id="rId12" Type="http://schemas.openxmlformats.org/officeDocument/2006/relationships/image" Target="../media/image27.png"/><Relationship Id="rId17" Type="http://schemas.openxmlformats.org/officeDocument/2006/relationships/image" Target="../media/image166.png"/><Relationship Id="rId2" Type="http://schemas.openxmlformats.org/officeDocument/2006/relationships/image" Target="../media/image17.png"/><Relationship Id="rId16" Type="http://schemas.openxmlformats.org/officeDocument/2006/relationships/image" Target="../media/image3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0.png"/><Relationship Id="rId11" Type="http://schemas.openxmlformats.org/officeDocument/2006/relationships/image" Target="../media/image163.png"/><Relationship Id="rId5" Type="http://schemas.openxmlformats.org/officeDocument/2006/relationships/image" Target="../media/image20.png"/><Relationship Id="rId15" Type="http://schemas.openxmlformats.org/officeDocument/2006/relationships/image" Target="../media/image165.png"/><Relationship Id="rId10" Type="http://schemas.openxmlformats.org/officeDocument/2006/relationships/image" Target="../media/image70.png"/><Relationship Id="rId4" Type="http://schemas.openxmlformats.org/officeDocument/2006/relationships/image" Target="../media/image19.png"/><Relationship Id="rId9" Type="http://schemas.openxmlformats.org/officeDocument/2006/relationships/image" Target="../media/image162.png"/><Relationship Id="rId14" Type="http://schemas.openxmlformats.org/officeDocument/2006/relationships/image" Target="../media/image29.png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9.png"/><Relationship Id="rId13" Type="http://schemas.openxmlformats.org/officeDocument/2006/relationships/image" Target="../media/image173.png"/><Relationship Id="rId18" Type="http://schemas.openxmlformats.org/officeDocument/2006/relationships/image" Target="../media/image33.png"/><Relationship Id="rId3" Type="http://schemas.openxmlformats.org/officeDocument/2006/relationships/image" Target="../media/image18.png"/><Relationship Id="rId7" Type="http://schemas.openxmlformats.org/officeDocument/2006/relationships/image" Target="../media/image168.png"/><Relationship Id="rId12" Type="http://schemas.openxmlformats.org/officeDocument/2006/relationships/image" Target="../media/image27.png"/><Relationship Id="rId17" Type="http://schemas.openxmlformats.org/officeDocument/2006/relationships/image" Target="../media/image175.png"/><Relationship Id="rId2" Type="http://schemas.openxmlformats.org/officeDocument/2006/relationships/image" Target="../media/image17.png"/><Relationship Id="rId16" Type="http://schemas.openxmlformats.org/officeDocument/2006/relationships/image" Target="../media/image3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7.png"/><Relationship Id="rId11" Type="http://schemas.openxmlformats.org/officeDocument/2006/relationships/image" Target="../media/image172.png"/><Relationship Id="rId5" Type="http://schemas.openxmlformats.org/officeDocument/2006/relationships/image" Target="../media/image20.png"/><Relationship Id="rId15" Type="http://schemas.openxmlformats.org/officeDocument/2006/relationships/image" Target="../media/image174.png"/><Relationship Id="rId10" Type="http://schemas.openxmlformats.org/officeDocument/2006/relationships/image" Target="../media/image171.png"/><Relationship Id="rId4" Type="http://schemas.openxmlformats.org/officeDocument/2006/relationships/image" Target="../media/image19.png"/><Relationship Id="rId9" Type="http://schemas.openxmlformats.org/officeDocument/2006/relationships/image" Target="../media/image170.png"/><Relationship Id="rId14" Type="http://schemas.openxmlformats.org/officeDocument/2006/relationships/image" Target="../media/image29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77.png"/><Relationship Id="rId4" Type="http://schemas.openxmlformats.org/officeDocument/2006/relationships/image" Target="../media/image176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1.png"/><Relationship Id="rId3" Type="http://schemas.openxmlformats.org/officeDocument/2006/relationships/image" Target="../media/image59.png"/><Relationship Id="rId7" Type="http://schemas.openxmlformats.org/officeDocument/2006/relationships/image" Target="../media/image180.png"/><Relationship Id="rId2" Type="http://schemas.openxmlformats.org/officeDocument/2006/relationships/image" Target="../media/image5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9.png"/><Relationship Id="rId5" Type="http://schemas.openxmlformats.org/officeDocument/2006/relationships/image" Target="../media/image178.png"/><Relationship Id="rId10" Type="http://schemas.openxmlformats.org/officeDocument/2006/relationships/image" Target="../media/image183.png"/><Relationship Id="rId4" Type="http://schemas.openxmlformats.org/officeDocument/2006/relationships/image" Target="../media/image60.png"/><Relationship Id="rId9" Type="http://schemas.openxmlformats.org/officeDocument/2006/relationships/image" Target="../media/image182.png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7.png"/><Relationship Id="rId3" Type="http://schemas.openxmlformats.org/officeDocument/2006/relationships/image" Target="../media/image59.png"/><Relationship Id="rId7" Type="http://schemas.openxmlformats.org/officeDocument/2006/relationships/image" Target="../media/image186.png"/><Relationship Id="rId2" Type="http://schemas.openxmlformats.org/officeDocument/2006/relationships/image" Target="../media/image5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5.png"/><Relationship Id="rId5" Type="http://schemas.openxmlformats.org/officeDocument/2006/relationships/image" Target="../media/image60.png"/><Relationship Id="rId4" Type="http://schemas.openxmlformats.org/officeDocument/2006/relationships/image" Target="../media/image184.png"/><Relationship Id="rId9" Type="http://schemas.openxmlformats.org/officeDocument/2006/relationships/image" Target="../media/image188.png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1.png"/><Relationship Id="rId3" Type="http://schemas.openxmlformats.org/officeDocument/2006/relationships/image" Target="../media/image59.png"/><Relationship Id="rId7" Type="http://schemas.openxmlformats.org/officeDocument/2006/relationships/image" Target="../media/image65.png"/><Relationship Id="rId2" Type="http://schemas.openxmlformats.org/officeDocument/2006/relationships/image" Target="../media/image5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90.png"/><Relationship Id="rId5" Type="http://schemas.openxmlformats.org/officeDocument/2006/relationships/image" Target="../media/image189.png"/><Relationship Id="rId10" Type="http://schemas.openxmlformats.org/officeDocument/2006/relationships/image" Target="../media/image193.png"/><Relationship Id="rId4" Type="http://schemas.openxmlformats.org/officeDocument/2006/relationships/image" Target="../media/image60.png"/><Relationship Id="rId9" Type="http://schemas.openxmlformats.org/officeDocument/2006/relationships/image" Target="../media/image192.png"/></Relationships>
</file>

<file path=ppt/slides/_rels/slide4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5.png"/><Relationship Id="rId13" Type="http://schemas.openxmlformats.org/officeDocument/2006/relationships/image" Target="../media/image106.png"/><Relationship Id="rId3" Type="http://schemas.openxmlformats.org/officeDocument/2006/relationships/image" Target="../media/image97.png"/><Relationship Id="rId7" Type="http://schemas.openxmlformats.org/officeDocument/2006/relationships/image" Target="../media/image194.png"/><Relationship Id="rId12" Type="http://schemas.openxmlformats.org/officeDocument/2006/relationships/image" Target="../media/image105.png"/><Relationship Id="rId17" Type="http://schemas.openxmlformats.org/officeDocument/2006/relationships/image" Target="../media/image198.png"/><Relationship Id="rId2" Type="http://schemas.openxmlformats.org/officeDocument/2006/relationships/image" Target="../media/image34.png"/><Relationship Id="rId16" Type="http://schemas.openxmlformats.org/officeDocument/2006/relationships/image" Target="../media/image10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0.png"/><Relationship Id="rId11" Type="http://schemas.openxmlformats.org/officeDocument/2006/relationships/image" Target="../media/image104.png"/><Relationship Id="rId5" Type="http://schemas.openxmlformats.org/officeDocument/2006/relationships/image" Target="../media/image99.png"/><Relationship Id="rId15" Type="http://schemas.openxmlformats.org/officeDocument/2006/relationships/image" Target="../media/image108.png"/><Relationship Id="rId10" Type="http://schemas.openxmlformats.org/officeDocument/2006/relationships/image" Target="../media/image197.png"/><Relationship Id="rId4" Type="http://schemas.openxmlformats.org/officeDocument/2006/relationships/image" Target="../media/image98.png"/><Relationship Id="rId9" Type="http://schemas.openxmlformats.org/officeDocument/2006/relationships/image" Target="../media/image196.png"/><Relationship Id="rId14" Type="http://schemas.openxmlformats.org/officeDocument/2006/relationships/image" Target="../media/image107.png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9.png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0.png"/><Relationship Id="rId7" Type="http://schemas.openxmlformats.org/officeDocument/2006/relationships/image" Target="../media/image204.png"/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03.png"/><Relationship Id="rId5" Type="http://schemas.openxmlformats.org/officeDocument/2006/relationships/image" Target="../media/image202.png"/><Relationship Id="rId4" Type="http://schemas.openxmlformats.org/officeDocument/2006/relationships/image" Target="../media/image201.png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6.png"/><Relationship Id="rId2" Type="http://schemas.openxmlformats.org/officeDocument/2006/relationships/image" Target="../media/image20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8.png"/><Relationship Id="rId4" Type="http://schemas.openxmlformats.org/officeDocument/2006/relationships/image" Target="../media/image207.png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13" Type="http://schemas.openxmlformats.org/officeDocument/2006/relationships/image" Target="../media/image27.png"/><Relationship Id="rId18" Type="http://schemas.openxmlformats.org/officeDocument/2006/relationships/image" Target="../media/image32.pn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12" Type="http://schemas.openxmlformats.org/officeDocument/2006/relationships/image" Target="../media/image26.png"/><Relationship Id="rId17" Type="http://schemas.openxmlformats.org/officeDocument/2006/relationships/image" Target="../media/image31.png"/><Relationship Id="rId2" Type="http://schemas.openxmlformats.org/officeDocument/2006/relationships/notesSlide" Target="../notesSlides/notesSlide5.xml"/><Relationship Id="rId16" Type="http://schemas.openxmlformats.org/officeDocument/2006/relationships/image" Target="../media/image3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0.png"/><Relationship Id="rId11" Type="http://schemas.openxmlformats.org/officeDocument/2006/relationships/image" Target="../media/image25.png"/><Relationship Id="rId5" Type="http://schemas.openxmlformats.org/officeDocument/2006/relationships/image" Target="../media/image19.png"/><Relationship Id="rId15" Type="http://schemas.openxmlformats.org/officeDocument/2006/relationships/image" Target="../media/image29.png"/><Relationship Id="rId10" Type="http://schemas.openxmlformats.org/officeDocument/2006/relationships/image" Target="../media/image24.png"/><Relationship Id="rId19" Type="http://schemas.openxmlformats.org/officeDocument/2006/relationships/image" Target="../media/image33.png"/><Relationship Id="rId4" Type="http://schemas.openxmlformats.org/officeDocument/2006/relationships/image" Target="../media/image18.png"/><Relationship Id="rId9" Type="http://schemas.openxmlformats.org/officeDocument/2006/relationships/image" Target="../media/image23.png"/><Relationship Id="rId14" Type="http://schemas.openxmlformats.org/officeDocument/2006/relationships/image" Target="../media/image28.png"/></Relationships>
</file>

<file path=ppt/slides/_rels/slide5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5.png"/><Relationship Id="rId3" Type="http://schemas.openxmlformats.org/officeDocument/2006/relationships/image" Target="../media/image210.png"/><Relationship Id="rId7" Type="http://schemas.openxmlformats.org/officeDocument/2006/relationships/image" Target="../media/image214.png"/><Relationship Id="rId2" Type="http://schemas.openxmlformats.org/officeDocument/2006/relationships/image" Target="../media/image20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3.png"/><Relationship Id="rId5" Type="http://schemas.openxmlformats.org/officeDocument/2006/relationships/image" Target="../media/image212.png"/><Relationship Id="rId4" Type="http://schemas.openxmlformats.org/officeDocument/2006/relationships/image" Target="../media/image2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5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png"/><Relationship Id="rId3" Type="http://schemas.openxmlformats.org/officeDocument/2006/relationships/image" Target="../media/image36.png"/><Relationship Id="rId7" Type="http://schemas.openxmlformats.org/officeDocument/2006/relationships/image" Target="../media/image4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9.png"/><Relationship Id="rId5" Type="http://schemas.openxmlformats.org/officeDocument/2006/relationships/image" Target="../media/image38.png"/><Relationship Id="rId10" Type="http://schemas.openxmlformats.org/officeDocument/2006/relationships/image" Target="../media/image43.png"/><Relationship Id="rId4" Type="http://schemas.openxmlformats.org/officeDocument/2006/relationships/image" Target="../media/image37.png"/><Relationship Id="rId9" Type="http://schemas.openxmlformats.org/officeDocument/2006/relationships/image" Target="../media/image4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6.png"/><Relationship Id="rId5" Type="http://schemas.openxmlformats.org/officeDocument/2006/relationships/image" Target="../media/image45.png"/><Relationship Id="rId4" Type="http://schemas.openxmlformats.org/officeDocument/2006/relationships/image" Target="../media/image3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E3A5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4" name="Shape 2"/>
          <p:cNvSpPr/>
          <p:nvPr/>
        </p:nvSpPr>
        <p:spPr>
          <a:xfrm rot="1500000">
            <a:off x="6191402" y="-2857500"/>
            <a:ext cx="9525305" cy="14287500"/>
          </a:xfrm>
          <a:prstGeom prst="rect">
            <a:avLst/>
          </a:prstGeom>
          <a:solidFill>
            <a:srgbClr val="2C5AA0">
              <a:alpha val="9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5" name="Shape 3"/>
          <p:cNvSpPr/>
          <p:nvPr/>
        </p:nvSpPr>
        <p:spPr>
          <a:xfrm rot="1500000">
            <a:off x="9048902" y="-2857500"/>
            <a:ext cx="5715000" cy="14287500"/>
          </a:xfrm>
          <a:prstGeom prst="rect">
            <a:avLst/>
          </a:prstGeom>
          <a:solidFill>
            <a:srgbClr val="4A78C2">
              <a:alpha val="7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6" name="Text 4"/>
          <p:cNvSpPr txBox="1"/>
          <p:nvPr/>
        </p:nvSpPr>
        <p:spPr>
          <a:xfrm>
            <a:off x="5986577" y="3335731"/>
            <a:ext cx="6238951" cy="34482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500" b="1" kern="0" spc="-150" dirty="0">
                <a:solidFill>
                  <a:srgbClr val="FFFFFF">
                    <a:alpha val="4000"/>
                  </a:srgbClr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GUIDE</a:t>
            </a:r>
            <a:endParaRPr lang="en-US" sz="13500" dirty="0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rcRect l="-60" r="-60"/>
          <a:stretch/>
        </p:blipFill>
        <p:spPr>
          <a:xfrm>
            <a:off x="1190549" y="4000500"/>
            <a:ext cx="761695" cy="47549"/>
          </a:xfrm>
          <a:prstGeom prst="rect">
            <a:avLst/>
          </a:prstGeom>
        </p:spPr>
      </p:pic>
      <p:sp>
        <p:nvSpPr>
          <p:cNvPr id="8" name="Text 5"/>
          <p:cNvSpPr txBox="1"/>
          <p:nvPr/>
        </p:nvSpPr>
        <p:spPr>
          <a:xfrm>
            <a:off x="1143000" y="2381098"/>
            <a:ext cx="7810805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kern="0" spc="-37" dirty="0">
                <a:solidFill>
                  <a:srgbClr val="60A5FA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성공적인 행사를 위한</a:t>
            </a:r>
            <a:endParaRPr lang="en-US" sz="2400" dirty="0"/>
          </a:p>
        </p:txBody>
      </p:sp>
      <p:sp>
        <p:nvSpPr>
          <p:cNvPr id="9" name="Text 6"/>
          <p:cNvSpPr txBox="1"/>
          <p:nvPr/>
        </p:nvSpPr>
        <p:spPr>
          <a:xfrm>
            <a:off x="1095451" y="2857500"/>
            <a:ext cx="9829800" cy="7626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5400" b="1" kern="0" spc="-150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세션운영부 완벽 가이드</a:t>
            </a:r>
            <a:endParaRPr lang="en-US" sz="5400" dirty="0"/>
          </a:p>
        </p:txBody>
      </p:sp>
      <p:sp>
        <p:nvSpPr>
          <p:cNvPr id="10" name="Text 7"/>
          <p:cNvSpPr txBox="1"/>
          <p:nvPr/>
        </p:nvSpPr>
        <p:spPr>
          <a:xfrm>
            <a:off x="1143000" y="4334256"/>
            <a:ext cx="8763610" cy="3529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900" kern="0" spc="-37" dirty="0">
                <a:solidFill>
                  <a:srgbClr val="E0F2FE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행사 기획부터 운영까지: 전/중/후 핵심 업무 매뉴얼</a:t>
            </a:r>
            <a:endParaRPr lang="en-US" sz="1900" dirty="0"/>
          </a:p>
        </p:txBody>
      </p:sp>
      <p:sp>
        <p:nvSpPr>
          <p:cNvPr id="11" name="Text 8"/>
          <p:cNvSpPr txBox="1"/>
          <p:nvPr/>
        </p:nvSpPr>
        <p:spPr>
          <a:xfrm>
            <a:off x="1143000" y="6096305"/>
            <a:ext cx="7810805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dirty="0">
                <a:solidFill>
                  <a:srgbClr val="94A3B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세션운영부 교육용 자료</a:t>
            </a:r>
            <a:endParaRPr lang="en-US" sz="1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rcRect t="-420" b="-420"/>
          <a:stretch/>
        </p:blipFill>
        <p:spPr>
          <a:xfrm>
            <a:off x="571500" y="428854"/>
            <a:ext cx="761695" cy="57607"/>
          </a:xfrm>
          <a:prstGeom prst="rect">
            <a:avLst/>
          </a:prstGeom>
        </p:spPr>
      </p:pic>
      <p:pic>
        <p:nvPicPr>
          <p:cNvPr id="5" name="Image 1" descr="preencoded.png"/>
          <p:cNvPicPr>
            <a:picLocks noChangeAspect="1"/>
          </p:cNvPicPr>
          <p:nvPr/>
        </p:nvPicPr>
        <p:blipFill>
          <a:blip r:embed="rId4"/>
          <a:srcRect l="-4" r="-4"/>
          <a:stretch/>
        </p:blipFill>
        <p:spPr>
          <a:xfrm>
            <a:off x="571500" y="1714500"/>
            <a:ext cx="3829507" cy="4591202"/>
          </a:xfrm>
          <a:prstGeom prst="rect">
            <a:avLst/>
          </a:prstGeom>
        </p:spPr>
      </p:pic>
      <p:pic>
        <p:nvPicPr>
          <p:cNvPr id="6" name="Image 2" descr="preencoded.png"/>
          <p:cNvPicPr>
            <a:picLocks noChangeAspect="1"/>
          </p:cNvPicPr>
          <p:nvPr/>
        </p:nvPicPr>
        <p:blipFill>
          <a:blip r:embed="rId5"/>
          <a:srcRect l="-2089" r="-2089"/>
          <a:stretch/>
        </p:blipFill>
        <p:spPr>
          <a:xfrm>
            <a:off x="857707" y="2476195"/>
            <a:ext cx="3238805" cy="9144"/>
          </a:xfrm>
          <a:prstGeom prst="rect">
            <a:avLst/>
          </a:prstGeom>
        </p:spPr>
      </p:pic>
      <p:sp>
        <p:nvSpPr>
          <p:cNvPr id="7" name="Shape 2"/>
          <p:cNvSpPr/>
          <p:nvPr/>
        </p:nvSpPr>
        <p:spPr>
          <a:xfrm>
            <a:off x="4809744" y="2572207"/>
            <a:ext cx="1476756" cy="2057400"/>
          </a:xfrm>
          <a:prstGeom prst="roundRect">
            <a:avLst>
              <a:gd name="adj" fmla="val 6392"/>
            </a:avLst>
          </a:prstGeom>
          <a:solidFill>
            <a:srgbClr val="FFFFFF"/>
          </a:solidFill>
          <a:ln/>
          <a:effectLst>
            <a:outerShdw blurRad="63500" dist="38100" dir="162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8" name="Shape 3"/>
          <p:cNvSpPr/>
          <p:nvPr/>
        </p:nvSpPr>
        <p:spPr>
          <a:xfrm>
            <a:off x="4809744" y="2572207"/>
            <a:ext cx="1476756" cy="57607"/>
          </a:xfrm>
          <a:prstGeom prst="roundRect">
            <a:avLst>
              <a:gd name="adj" fmla="val 163851"/>
            </a:avLst>
          </a:prstGeom>
          <a:solidFill>
            <a:srgbClr val="94A3B8"/>
          </a:solidFill>
          <a:ln w="12700">
            <a:solidFill>
              <a:srgbClr val="94A3B8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9" name="Shape 4"/>
          <p:cNvSpPr/>
          <p:nvPr/>
        </p:nvSpPr>
        <p:spPr>
          <a:xfrm>
            <a:off x="6620256" y="2572207"/>
            <a:ext cx="1476756" cy="2057400"/>
          </a:xfrm>
          <a:prstGeom prst="roundRect">
            <a:avLst>
              <a:gd name="adj" fmla="val 6392"/>
            </a:avLst>
          </a:prstGeom>
          <a:solidFill>
            <a:srgbClr val="FFFFFF"/>
          </a:solidFill>
          <a:ln/>
          <a:effectLst>
            <a:outerShdw blurRad="63500" dist="38100" dir="162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10" name="Shape 5"/>
          <p:cNvSpPr/>
          <p:nvPr/>
        </p:nvSpPr>
        <p:spPr>
          <a:xfrm>
            <a:off x="6620256" y="2572207"/>
            <a:ext cx="1476756" cy="57607"/>
          </a:xfrm>
          <a:prstGeom prst="roundRect">
            <a:avLst>
              <a:gd name="adj" fmla="val 163851"/>
            </a:avLst>
          </a:prstGeom>
          <a:solidFill>
            <a:srgbClr val="64748B"/>
          </a:solidFill>
          <a:ln w="12700">
            <a:solidFill>
              <a:srgbClr val="64748B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1" name="Shape 6"/>
          <p:cNvSpPr/>
          <p:nvPr/>
        </p:nvSpPr>
        <p:spPr>
          <a:xfrm>
            <a:off x="8429854" y="2572207"/>
            <a:ext cx="1476756" cy="2057400"/>
          </a:xfrm>
          <a:prstGeom prst="roundRect">
            <a:avLst>
              <a:gd name="adj" fmla="val 6392"/>
            </a:avLst>
          </a:prstGeom>
          <a:solidFill>
            <a:srgbClr val="FFFFFF"/>
          </a:solidFill>
          <a:ln/>
          <a:effectLst>
            <a:outerShdw blurRad="63500" dist="38100" dir="162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12" name="Shape 7"/>
          <p:cNvSpPr/>
          <p:nvPr/>
        </p:nvSpPr>
        <p:spPr>
          <a:xfrm>
            <a:off x="8429854" y="2572207"/>
            <a:ext cx="1476756" cy="57607"/>
          </a:xfrm>
          <a:prstGeom prst="roundRect">
            <a:avLst>
              <a:gd name="adj" fmla="val 163851"/>
            </a:avLst>
          </a:prstGeom>
          <a:solidFill>
            <a:srgbClr val="3B82F6"/>
          </a:solidFill>
          <a:ln w="12700">
            <a:solidFill>
              <a:srgbClr val="3B82F6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13" name="Image 3" descr="preencoded.png"/>
          <p:cNvPicPr>
            <a:picLocks noChangeAspect="1"/>
          </p:cNvPicPr>
          <p:nvPr/>
        </p:nvPicPr>
        <p:blipFill>
          <a:blip r:embed="rId6"/>
          <a:srcRect l="-13" r="-13"/>
          <a:stretch/>
        </p:blipFill>
        <p:spPr>
          <a:xfrm>
            <a:off x="10239451" y="2572207"/>
            <a:ext cx="1476756" cy="2057400"/>
          </a:xfrm>
          <a:prstGeom prst="rect">
            <a:avLst/>
          </a:prstGeom>
        </p:spPr>
      </p:pic>
      <p:sp>
        <p:nvSpPr>
          <p:cNvPr id="14" name="Shape 8"/>
          <p:cNvSpPr/>
          <p:nvPr/>
        </p:nvSpPr>
        <p:spPr>
          <a:xfrm>
            <a:off x="4809744" y="4953305"/>
            <a:ext cx="6953098" cy="952805"/>
          </a:xfrm>
          <a:prstGeom prst="roundRect">
            <a:avLst>
              <a:gd name="adj" fmla="val 7678"/>
            </a:avLst>
          </a:prstGeom>
          <a:solidFill>
            <a:srgbClr val="FFFBEB"/>
          </a:solidFill>
          <a:ln/>
        </p:spPr>
        <p:txBody>
          <a:bodyPr/>
          <a:lstStyle/>
          <a:p>
            <a:endParaRPr lang="en-KR"/>
          </a:p>
        </p:txBody>
      </p:sp>
      <p:sp>
        <p:nvSpPr>
          <p:cNvPr id="15" name="Shape 9"/>
          <p:cNvSpPr/>
          <p:nvPr/>
        </p:nvSpPr>
        <p:spPr>
          <a:xfrm>
            <a:off x="4809744" y="4953305"/>
            <a:ext cx="47549" cy="952805"/>
          </a:xfrm>
          <a:prstGeom prst="roundRect">
            <a:avLst>
              <a:gd name="adj" fmla="val 153846"/>
            </a:avLst>
          </a:prstGeom>
          <a:solidFill>
            <a:srgbClr val="F59E0B"/>
          </a:solidFill>
          <a:ln w="12700">
            <a:solidFill>
              <a:srgbClr val="F59E0B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6" name="Text 10"/>
          <p:cNvSpPr txBox="1"/>
          <p:nvPr/>
        </p:nvSpPr>
        <p:spPr>
          <a:xfrm>
            <a:off x="571500" y="619049"/>
            <a:ext cx="98298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kern="0" spc="-75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4단계: 인사 섭외팀과의 긴밀한 소통</a:t>
            </a:r>
            <a:endParaRPr lang="en-US" sz="2800" dirty="0"/>
          </a:p>
        </p:txBody>
      </p:sp>
      <p:sp>
        <p:nvSpPr>
          <p:cNvPr id="17" name="Text 11"/>
          <p:cNvSpPr txBox="1"/>
          <p:nvPr/>
        </p:nvSpPr>
        <p:spPr>
          <a:xfrm>
            <a:off x="571500" y="1190549"/>
            <a:ext cx="9715500" cy="2478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kern="0" spc="-37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성공적인 의전과 매끄러운 프로그램 진행을 위한 부서 간 실시간 협업 포인트입니다.</a:t>
            </a:r>
            <a:endParaRPr lang="en-US" sz="1300" dirty="0"/>
          </a:p>
        </p:txBody>
      </p:sp>
      <p:sp>
        <p:nvSpPr>
          <p:cNvPr id="18" name="Text 12"/>
          <p:cNvSpPr txBox="1"/>
          <p:nvPr/>
        </p:nvSpPr>
        <p:spPr>
          <a:xfrm>
            <a:off x="857707" y="2000707"/>
            <a:ext cx="3429000" cy="305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kern="0" spc="-37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핵심 협업 포인트</a:t>
            </a:r>
            <a:endParaRPr lang="en-US" sz="1600" dirty="0"/>
          </a:p>
        </p:txBody>
      </p:sp>
      <p:sp>
        <p:nvSpPr>
          <p:cNvPr id="19" name="Shape 13"/>
          <p:cNvSpPr/>
          <p:nvPr/>
        </p:nvSpPr>
        <p:spPr>
          <a:xfrm>
            <a:off x="857707" y="2714854"/>
            <a:ext cx="304495" cy="304495"/>
          </a:xfrm>
          <a:prstGeom prst="roundRect">
            <a:avLst>
              <a:gd name="adj" fmla="val 150150"/>
            </a:avLst>
          </a:prstGeom>
          <a:solidFill>
            <a:srgbClr val="EFF6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20" name="Image 4" descr="preencoded.png"/>
          <p:cNvPicPr>
            <a:picLocks noChangeAspect="1"/>
          </p:cNvPicPr>
          <p:nvPr/>
        </p:nvPicPr>
        <p:blipFill>
          <a:blip r:embed="rId7"/>
          <a:srcRect l="-837" r="-837"/>
          <a:stretch/>
        </p:blipFill>
        <p:spPr>
          <a:xfrm>
            <a:off x="933602" y="2800807"/>
            <a:ext cx="152705" cy="133502"/>
          </a:xfrm>
          <a:prstGeom prst="rect">
            <a:avLst/>
          </a:prstGeom>
        </p:spPr>
      </p:pic>
      <p:sp>
        <p:nvSpPr>
          <p:cNvPr id="21" name="Text 14"/>
          <p:cNvSpPr txBox="1"/>
          <p:nvPr/>
        </p:nvSpPr>
        <p:spPr>
          <a:xfrm>
            <a:off x="1285646" y="2667305"/>
            <a:ext cx="292242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VIP 섭외 현황 공유</a:t>
            </a:r>
            <a:endParaRPr lang="en-US" sz="1200" dirty="0"/>
          </a:p>
        </p:txBody>
      </p:sp>
      <p:sp>
        <p:nvSpPr>
          <p:cNvPr id="22" name="Text 15"/>
          <p:cNvSpPr txBox="1"/>
          <p:nvPr/>
        </p:nvSpPr>
        <p:spPr>
          <a:xfrm>
            <a:off x="1285646" y="2899562"/>
            <a:ext cx="3001061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주요 인사 섭외 상황 및 프로필 실시간 확인</a:t>
            </a:r>
            <a:endParaRPr lang="en-US" sz="1000" dirty="0"/>
          </a:p>
        </p:txBody>
      </p:sp>
      <p:sp>
        <p:nvSpPr>
          <p:cNvPr id="23" name="Shape 16"/>
          <p:cNvSpPr/>
          <p:nvPr/>
        </p:nvSpPr>
        <p:spPr>
          <a:xfrm>
            <a:off x="857707" y="3381451"/>
            <a:ext cx="304495" cy="304495"/>
          </a:xfrm>
          <a:prstGeom prst="roundRect">
            <a:avLst>
              <a:gd name="adj" fmla="val 150150"/>
            </a:avLst>
          </a:prstGeom>
          <a:solidFill>
            <a:srgbClr val="EFF6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24" name="Image 5" descr="preencoded.png"/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942746" y="3467405"/>
            <a:ext cx="133502" cy="133502"/>
          </a:xfrm>
          <a:prstGeom prst="rect">
            <a:avLst/>
          </a:prstGeom>
        </p:spPr>
      </p:pic>
      <p:sp>
        <p:nvSpPr>
          <p:cNvPr id="25" name="Text 17"/>
          <p:cNvSpPr txBox="1"/>
          <p:nvPr/>
        </p:nvSpPr>
        <p:spPr>
          <a:xfrm>
            <a:off x="1285646" y="3333902"/>
            <a:ext cx="3001061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의전 동선 설계</a:t>
            </a:r>
            <a:endParaRPr lang="en-US" sz="1200" dirty="0"/>
          </a:p>
        </p:txBody>
      </p:sp>
      <p:sp>
        <p:nvSpPr>
          <p:cNvPr id="26" name="Text 18"/>
          <p:cNvSpPr txBox="1"/>
          <p:nvPr/>
        </p:nvSpPr>
        <p:spPr>
          <a:xfrm>
            <a:off x="1285646" y="3566160"/>
            <a:ext cx="3001061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도착, 대기실 대기, 무대 등·퇴장 세밀 기획</a:t>
            </a:r>
            <a:endParaRPr lang="en-US" sz="1000" dirty="0"/>
          </a:p>
        </p:txBody>
      </p:sp>
      <p:sp>
        <p:nvSpPr>
          <p:cNvPr id="27" name="Shape 19"/>
          <p:cNvSpPr/>
          <p:nvPr/>
        </p:nvSpPr>
        <p:spPr>
          <a:xfrm>
            <a:off x="857707" y="4048049"/>
            <a:ext cx="304495" cy="304495"/>
          </a:xfrm>
          <a:prstGeom prst="roundRect">
            <a:avLst>
              <a:gd name="adj" fmla="val 150150"/>
            </a:avLst>
          </a:prstGeom>
          <a:solidFill>
            <a:srgbClr val="EFF6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28" name="Image 6" descr="preencoded.png"/>
          <p:cNvPicPr>
            <a:picLocks noChangeAspect="1"/>
          </p:cNvPicPr>
          <p:nvPr/>
        </p:nvPicPr>
        <p:blipFill>
          <a:blip r:embed="rId9"/>
          <a:srcRect t="-1100" b="-1100"/>
          <a:stretch/>
        </p:blipFill>
        <p:spPr>
          <a:xfrm>
            <a:off x="952805" y="4134002"/>
            <a:ext cx="114300" cy="133502"/>
          </a:xfrm>
          <a:prstGeom prst="rect">
            <a:avLst/>
          </a:prstGeom>
        </p:spPr>
      </p:pic>
      <p:sp>
        <p:nvSpPr>
          <p:cNvPr id="29" name="Text 20"/>
          <p:cNvSpPr txBox="1"/>
          <p:nvPr/>
        </p:nvSpPr>
        <p:spPr>
          <a:xfrm>
            <a:off x="1285646" y="4000500"/>
            <a:ext cx="3001061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좌석 등급 설정</a:t>
            </a:r>
            <a:endParaRPr lang="en-US" sz="1200" dirty="0"/>
          </a:p>
        </p:txBody>
      </p:sp>
      <p:sp>
        <p:nvSpPr>
          <p:cNvPr id="30" name="Text 21"/>
          <p:cNvSpPr txBox="1"/>
          <p:nvPr/>
        </p:nvSpPr>
        <p:spPr>
          <a:xfrm>
            <a:off x="1285646" y="4232758"/>
            <a:ext cx="3001061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무대 근접도에 따른 지정석/VIP석 분리 배치</a:t>
            </a:r>
            <a:endParaRPr lang="en-US" sz="1000" dirty="0"/>
          </a:p>
        </p:txBody>
      </p:sp>
      <p:sp>
        <p:nvSpPr>
          <p:cNvPr id="31" name="Shape 22"/>
          <p:cNvSpPr/>
          <p:nvPr/>
        </p:nvSpPr>
        <p:spPr>
          <a:xfrm>
            <a:off x="857707" y="4714646"/>
            <a:ext cx="304495" cy="304495"/>
          </a:xfrm>
          <a:prstGeom prst="roundRect">
            <a:avLst>
              <a:gd name="adj" fmla="val 150150"/>
            </a:avLst>
          </a:prstGeom>
          <a:solidFill>
            <a:srgbClr val="EFF6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32" name="Image 7" descr="preencoded.png"/>
          <p:cNvPicPr>
            <a:picLocks noChangeAspect="1"/>
          </p:cNvPicPr>
          <p:nvPr/>
        </p:nvPicPr>
        <p:blipFill>
          <a:blip r:embed="rId10"/>
          <a:srcRect l="-1507" r="-1507"/>
          <a:stretch/>
        </p:blipFill>
        <p:spPr>
          <a:xfrm>
            <a:off x="923544" y="4800600"/>
            <a:ext cx="171907" cy="133502"/>
          </a:xfrm>
          <a:prstGeom prst="rect">
            <a:avLst/>
          </a:prstGeom>
        </p:spPr>
      </p:pic>
      <p:sp>
        <p:nvSpPr>
          <p:cNvPr id="33" name="Text 23"/>
          <p:cNvSpPr txBox="1"/>
          <p:nvPr/>
        </p:nvSpPr>
        <p:spPr>
          <a:xfrm>
            <a:off x="1285646" y="4667098"/>
            <a:ext cx="3001061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지인석 운영</a:t>
            </a:r>
            <a:endParaRPr lang="en-US" sz="1200" dirty="0"/>
          </a:p>
        </p:txBody>
      </p:sp>
      <p:sp>
        <p:nvSpPr>
          <p:cNvPr id="34" name="Text 24"/>
          <p:cNvSpPr txBox="1"/>
          <p:nvPr/>
        </p:nvSpPr>
        <p:spPr>
          <a:xfrm>
            <a:off x="1285646" y="4899355"/>
            <a:ext cx="3007462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핵심 인사 동반 지인 파악 및 전용 구역 기획</a:t>
            </a:r>
            <a:endParaRPr lang="en-US" sz="1000" dirty="0"/>
          </a:p>
        </p:txBody>
      </p:sp>
      <p:sp>
        <p:nvSpPr>
          <p:cNvPr id="35" name="Shape 25"/>
          <p:cNvSpPr/>
          <p:nvPr/>
        </p:nvSpPr>
        <p:spPr>
          <a:xfrm>
            <a:off x="857707" y="5381244"/>
            <a:ext cx="304495" cy="304495"/>
          </a:xfrm>
          <a:prstGeom prst="roundRect">
            <a:avLst>
              <a:gd name="adj" fmla="val 150150"/>
            </a:avLst>
          </a:prstGeom>
          <a:solidFill>
            <a:srgbClr val="EFF6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36" name="Image 8" descr="preencoded.png"/>
          <p:cNvPicPr>
            <a:picLocks noChangeAspect="1"/>
          </p:cNvPicPr>
          <p:nvPr/>
        </p:nvPicPr>
        <p:blipFill>
          <a:blip r:embed="rId11"/>
          <a:srcRect l="-2512" r="-2512"/>
          <a:stretch/>
        </p:blipFill>
        <p:spPr>
          <a:xfrm>
            <a:off x="957377" y="5467198"/>
            <a:ext cx="105156" cy="133502"/>
          </a:xfrm>
          <a:prstGeom prst="rect">
            <a:avLst/>
          </a:prstGeom>
        </p:spPr>
      </p:pic>
      <p:sp>
        <p:nvSpPr>
          <p:cNvPr id="37" name="Text 26"/>
          <p:cNvSpPr txBox="1"/>
          <p:nvPr/>
        </p:nvSpPr>
        <p:spPr>
          <a:xfrm>
            <a:off x="1285646" y="5333695"/>
            <a:ext cx="3001061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스크립트 연계 플로우</a:t>
            </a:r>
            <a:endParaRPr lang="en-US" sz="1200" dirty="0"/>
          </a:p>
        </p:txBody>
      </p:sp>
      <p:sp>
        <p:nvSpPr>
          <p:cNvPr id="38" name="Text 27"/>
          <p:cNvSpPr txBox="1"/>
          <p:nvPr/>
        </p:nvSpPr>
        <p:spPr>
          <a:xfrm>
            <a:off x="1285646" y="5565953"/>
            <a:ext cx="3055010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정확한 직책, 약력을 사회자 대본에 즉각 반영</a:t>
            </a:r>
            <a:endParaRPr lang="en-US" sz="1000" dirty="0"/>
          </a:p>
        </p:txBody>
      </p:sp>
      <p:sp>
        <p:nvSpPr>
          <p:cNvPr id="39" name="Text 28"/>
          <p:cNvSpPr txBox="1"/>
          <p:nvPr/>
        </p:nvSpPr>
        <p:spPr>
          <a:xfrm>
            <a:off x="4809744" y="1714500"/>
            <a:ext cx="7096658" cy="305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kern="0" spc="-37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인사-운영 연계 프로세스</a:t>
            </a:r>
            <a:endParaRPr lang="en-US" sz="1600" dirty="0"/>
          </a:p>
        </p:txBody>
      </p:sp>
      <p:sp>
        <p:nvSpPr>
          <p:cNvPr id="40" name="Text 29"/>
          <p:cNvSpPr txBox="1"/>
          <p:nvPr/>
        </p:nvSpPr>
        <p:spPr>
          <a:xfrm>
            <a:off x="4809744" y="2095805"/>
            <a:ext cx="709665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섭외 확정부터 현장 의전까지 단절 없는 정보 공유 흐름을 구축합니다.</a:t>
            </a:r>
            <a:endParaRPr lang="en-US" sz="1200" dirty="0"/>
          </a:p>
        </p:txBody>
      </p:sp>
      <p:pic>
        <p:nvPicPr>
          <p:cNvPr id="41" name="Image 9" descr="preencoded.png"/>
          <p:cNvPicPr>
            <a:picLocks noChangeAspect="1"/>
          </p:cNvPicPr>
          <p:nvPr/>
        </p:nvPicPr>
        <p:blipFill>
          <a:blip r:embed="rId12"/>
          <a:srcRect l="-90" r="-90"/>
          <a:stretch/>
        </p:blipFill>
        <p:spPr>
          <a:xfrm>
            <a:off x="5357470" y="2809951"/>
            <a:ext cx="381305" cy="304495"/>
          </a:xfrm>
          <a:prstGeom prst="rect">
            <a:avLst/>
          </a:prstGeom>
        </p:spPr>
      </p:pic>
      <p:sp>
        <p:nvSpPr>
          <p:cNvPr id="42" name="Text 30"/>
          <p:cNvSpPr txBox="1"/>
          <p:nvPr/>
        </p:nvSpPr>
        <p:spPr>
          <a:xfrm>
            <a:off x="4867351" y="3333902"/>
            <a:ext cx="1362456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75" dirty="0">
                <a:solidFill>
                  <a:srgbClr val="94A3B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STEP 01</a:t>
            </a:r>
            <a:endParaRPr lang="en-US" sz="900" dirty="0"/>
          </a:p>
        </p:txBody>
      </p:sp>
      <p:sp>
        <p:nvSpPr>
          <p:cNvPr id="43" name="Text 31"/>
          <p:cNvSpPr txBox="1"/>
          <p:nvPr/>
        </p:nvSpPr>
        <p:spPr>
          <a:xfrm>
            <a:off x="4853635" y="3571646"/>
            <a:ext cx="1388974" cy="2478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kern="0" spc="-37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섭외 현황 파악</a:t>
            </a:r>
            <a:endParaRPr lang="en-US" sz="1300" dirty="0"/>
          </a:p>
        </p:txBody>
      </p:sp>
      <p:sp>
        <p:nvSpPr>
          <p:cNvPr id="44" name="Text 32"/>
          <p:cNvSpPr txBox="1"/>
          <p:nvPr/>
        </p:nvSpPr>
        <p:spPr>
          <a:xfrm>
            <a:off x="4876495" y="3952951"/>
            <a:ext cx="1343254" cy="3529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인사 프로필 및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확정 여부 수집</a:t>
            </a:r>
            <a:endParaRPr lang="en-US" sz="900" dirty="0"/>
          </a:p>
        </p:txBody>
      </p:sp>
      <p:pic>
        <p:nvPicPr>
          <p:cNvPr id="45" name="Image 10" descr="preencoded.png"/>
          <p:cNvPicPr>
            <a:picLocks noChangeAspect="1"/>
          </p:cNvPicPr>
          <p:nvPr/>
        </p:nvPicPr>
        <p:blipFill>
          <a:blip r:embed="rId13"/>
          <a:srcRect l="-57" r="-57"/>
          <a:stretch/>
        </p:blipFill>
        <p:spPr>
          <a:xfrm>
            <a:off x="6353251" y="3381451"/>
            <a:ext cx="200254" cy="228600"/>
          </a:xfrm>
          <a:prstGeom prst="rect">
            <a:avLst/>
          </a:prstGeom>
        </p:spPr>
      </p:pic>
      <p:pic>
        <p:nvPicPr>
          <p:cNvPr id="46" name="Image 11" descr="preencoded.png"/>
          <p:cNvPicPr>
            <a:picLocks noChangeAspect="1"/>
          </p:cNvPicPr>
          <p:nvPr/>
        </p:nvPicPr>
        <p:blipFill>
          <a:blip r:embed="rId14"/>
          <a:srcRect l="-50" r="-50"/>
          <a:stretch/>
        </p:blipFill>
        <p:spPr>
          <a:xfrm>
            <a:off x="7186270" y="2809951"/>
            <a:ext cx="342900" cy="304495"/>
          </a:xfrm>
          <a:prstGeom prst="rect">
            <a:avLst/>
          </a:prstGeom>
        </p:spPr>
      </p:pic>
      <p:sp>
        <p:nvSpPr>
          <p:cNvPr id="47" name="Text 33"/>
          <p:cNvSpPr txBox="1"/>
          <p:nvPr/>
        </p:nvSpPr>
        <p:spPr>
          <a:xfrm>
            <a:off x="6676949" y="3333902"/>
            <a:ext cx="1362456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75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STEP 02</a:t>
            </a:r>
            <a:endParaRPr lang="en-US" sz="900" dirty="0"/>
          </a:p>
        </p:txBody>
      </p:sp>
      <p:sp>
        <p:nvSpPr>
          <p:cNvPr id="48" name="Text 34"/>
          <p:cNvSpPr txBox="1"/>
          <p:nvPr/>
        </p:nvSpPr>
        <p:spPr>
          <a:xfrm>
            <a:off x="6664147" y="3571646"/>
            <a:ext cx="1388974" cy="2478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kern="0" spc="-37" dirty="0">
                <a:solidFill>
                  <a:srgbClr val="1E293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의전·좌석 기획</a:t>
            </a:r>
            <a:endParaRPr lang="en-US" sz="1300" dirty="0"/>
          </a:p>
        </p:txBody>
      </p:sp>
      <p:sp>
        <p:nvSpPr>
          <p:cNvPr id="49" name="Text 35"/>
          <p:cNvSpPr txBox="1"/>
          <p:nvPr/>
        </p:nvSpPr>
        <p:spPr>
          <a:xfrm>
            <a:off x="6687007" y="3952951"/>
            <a:ext cx="1343254" cy="3529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동선 시뮬레이션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및 등급별 배치</a:t>
            </a:r>
            <a:endParaRPr lang="en-US" sz="900" dirty="0"/>
          </a:p>
        </p:txBody>
      </p:sp>
      <p:pic>
        <p:nvPicPr>
          <p:cNvPr id="50" name="Image 12" descr="preencoded.png"/>
          <p:cNvPicPr>
            <a:picLocks noChangeAspect="1"/>
          </p:cNvPicPr>
          <p:nvPr/>
        </p:nvPicPr>
        <p:blipFill>
          <a:blip r:embed="rId15"/>
          <a:srcRect l="-57" r="-57"/>
          <a:stretch/>
        </p:blipFill>
        <p:spPr>
          <a:xfrm>
            <a:off x="8162849" y="3381451"/>
            <a:ext cx="200254" cy="228600"/>
          </a:xfrm>
          <a:prstGeom prst="rect">
            <a:avLst/>
          </a:prstGeom>
        </p:spPr>
      </p:pic>
      <p:pic>
        <p:nvPicPr>
          <p:cNvPr id="51" name="Image 13" descr="preencoded.png"/>
          <p:cNvPicPr>
            <a:picLocks noChangeAspect="1"/>
          </p:cNvPicPr>
          <p:nvPr/>
        </p:nvPicPr>
        <p:blipFill>
          <a:blip r:embed="rId16"/>
          <a:srcRect l="-50" r="-50"/>
          <a:stretch/>
        </p:blipFill>
        <p:spPr>
          <a:xfrm>
            <a:off x="9053474" y="2809951"/>
            <a:ext cx="228600" cy="304495"/>
          </a:xfrm>
          <a:prstGeom prst="rect">
            <a:avLst/>
          </a:prstGeom>
        </p:spPr>
      </p:pic>
      <p:sp>
        <p:nvSpPr>
          <p:cNvPr id="52" name="Text 36"/>
          <p:cNvSpPr txBox="1"/>
          <p:nvPr/>
        </p:nvSpPr>
        <p:spPr>
          <a:xfrm>
            <a:off x="8486546" y="3333902"/>
            <a:ext cx="1362456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75" dirty="0">
                <a:solidFill>
                  <a:srgbClr val="3B82F6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STEP 03</a:t>
            </a:r>
            <a:endParaRPr lang="en-US" sz="900" dirty="0"/>
          </a:p>
        </p:txBody>
      </p:sp>
      <p:sp>
        <p:nvSpPr>
          <p:cNvPr id="53" name="Text 37"/>
          <p:cNvSpPr txBox="1"/>
          <p:nvPr/>
        </p:nvSpPr>
        <p:spPr>
          <a:xfrm>
            <a:off x="8473745" y="3571646"/>
            <a:ext cx="1388974" cy="2478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kern="0" spc="-37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식순·대본 반영</a:t>
            </a:r>
            <a:endParaRPr lang="en-US" sz="1300" dirty="0"/>
          </a:p>
        </p:txBody>
      </p:sp>
      <p:sp>
        <p:nvSpPr>
          <p:cNvPr id="54" name="Text 38"/>
          <p:cNvSpPr txBox="1"/>
          <p:nvPr/>
        </p:nvSpPr>
        <p:spPr>
          <a:xfrm>
            <a:off x="8496605" y="3952951"/>
            <a:ext cx="1343254" cy="3529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소개 순서, 약력 등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사회자 대본 연동</a:t>
            </a:r>
            <a:endParaRPr lang="en-US" sz="900" dirty="0"/>
          </a:p>
        </p:txBody>
      </p:sp>
      <p:pic>
        <p:nvPicPr>
          <p:cNvPr id="55" name="Image 14" descr="preencoded.png"/>
          <p:cNvPicPr>
            <a:picLocks noChangeAspect="1"/>
          </p:cNvPicPr>
          <p:nvPr/>
        </p:nvPicPr>
        <p:blipFill>
          <a:blip r:embed="rId17"/>
          <a:srcRect l="-57" r="-57"/>
          <a:stretch/>
        </p:blipFill>
        <p:spPr>
          <a:xfrm>
            <a:off x="9972446" y="3381451"/>
            <a:ext cx="200254" cy="228600"/>
          </a:xfrm>
          <a:prstGeom prst="rect">
            <a:avLst/>
          </a:prstGeom>
        </p:spPr>
      </p:pic>
      <p:pic>
        <p:nvPicPr>
          <p:cNvPr id="56" name="Image 15" descr="preencoded.png"/>
          <p:cNvPicPr>
            <a:picLocks noChangeAspect="1"/>
          </p:cNvPicPr>
          <p:nvPr/>
        </p:nvPicPr>
        <p:blipFill>
          <a:blip r:embed="rId18"/>
          <a:srcRect/>
          <a:stretch/>
        </p:blipFill>
        <p:spPr>
          <a:xfrm>
            <a:off x="10815523" y="2809951"/>
            <a:ext cx="323698" cy="323698"/>
          </a:xfrm>
          <a:prstGeom prst="rect">
            <a:avLst/>
          </a:prstGeom>
        </p:spPr>
      </p:pic>
      <p:sp>
        <p:nvSpPr>
          <p:cNvPr id="57" name="Text 39"/>
          <p:cNvSpPr txBox="1"/>
          <p:nvPr/>
        </p:nvSpPr>
        <p:spPr>
          <a:xfrm>
            <a:off x="10296144" y="3333902"/>
            <a:ext cx="1362456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75" dirty="0">
                <a:solidFill>
                  <a:srgbClr val="1D4ED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STEP 04</a:t>
            </a:r>
            <a:endParaRPr lang="en-US" sz="900" dirty="0"/>
          </a:p>
        </p:txBody>
      </p:sp>
      <p:sp>
        <p:nvSpPr>
          <p:cNvPr id="58" name="Text 40"/>
          <p:cNvSpPr txBox="1"/>
          <p:nvPr/>
        </p:nvSpPr>
        <p:spPr>
          <a:xfrm>
            <a:off x="10283342" y="3571646"/>
            <a:ext cx="1388974" cy="2478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kern="0" spc="-37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현장 안내 준비</a:t>
            </a:r>
            <a:endParaRPr lang="en-US" sz="1300" dirty="0"/>
          </a:p>
        </p:txBody>
      </p:sp>
      <p:sp>
        <p:nvSpPr>
          <p:cNvPr id="59" name="Text 41"/>
          <p:cNvSpPr txBox="1"/>
          <p:nvPr/>
        </p:nvSpPr>
        <p:spPr>
          <a:xfrm>
            <a:off x="10306202" y="3952951"/>
            <a:ext cx="1343254" cy="3529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1E40A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전담 의전 스태프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1E40A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배정 및 네임택</a:t>
            </a:r>
            <a:endParaRPr lang="en-US" sz="900" dirty="0"/>
          </a:p>
        </p:txBody>
      </p:sp>
      <p:pic>
        <p:nvPicPr>
          <p:cNvPr id="60" name="Image 16" descr="preencoded.png"/>
          <p:cNvPicPr>
            <a:picLocks noChangeAspect="1"/>
          </p:cNvPicPr>
          <p:nvPr/>
        </p:nvPicPr>
        <p:blipFill>
          <a:blip r:embed="rId19"/>
          <a:srcRect l="-133" r="-133"/>
          <a:stretch/>
        </p:blipFill>
        <p:spPr>
          <a:xfrm>
            <a:off x="5152644" y="5315407"/>
            <a:ext cx="171907" cy="228600"/>
          </a:xfrm>
          <a:prstGeom prst="rect">
            <a:avLst/>
          </a:prstGeom>
        </p:spPr>
      </p:pic>
      <p:sp>
        <p:nvSpPr>
          <p:cNvPr id="61" name="Text 42"/>
          <p:cNvSpPr txBox="1"/>
          <p:nvPr/>
        </p:nvSpPr>
        <p:spPr>
          <a:xfrm>
            <a:off x="5572354" y="5095951"/>
            <a:ext cx="6020410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B4530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실무 팁 (Quick Tip)</a:t>
            </a:r>
            <a:endParaRPr lang="en-US" sz="1100" dirty="0"/>
          </a:p>
        </p:txBody>
      </p:sp>
      <p:sp>
        <p:nvSpPr>
          <p:cNvPr id="62" name="Text 43"/>
          <p:cNvSpPr txBox="1"/>
          <p:nvPr/>
        </p:nvSpPr>
        <p:spPr>
          <a:xfrm>
            <a:off x="5572354" y="5333695"/>
            <a:ext cx="6020410" cy="4005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51A0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의전 담당자는 담당 인사의 소속과 직책을 정확히 숙지해야 하며, 현장에서의 변동 사항(지각, </a:t>
            </a:r>
            <a:r>
              <a:rPr lang="en-US" sz="1000" dirty="0" err="1">
                <a:solidFill>
                  <a:srgbClr val="451A0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동반인</a:t>
            </a:r>
            <a:r>
              <a:rPr lang="en-US" sz="1000" dirty="0">
                <a:solidFill>
                  <a:srgbClr val="451A0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</a:t>
            </a:r>
            <a:r>
              <a:rPr lang="en-US" sz="1000" dirty="0" err="1">
                <a:solidFill>
                  <a:srgbClr val="451A0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추가</a:t>
            </a:r>
            <a:r>
              <a:rPr lang="en-US" sz="1000" dirty="0">
                <a:solidFill>
                  <a:srgbClr val="451A0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</a:t>
            </a:r>
            <a:r>
              <a:rPr lang="en-US" sz="1000" dirty="0" err="1">
                <a:solidFill>
                  <a:srgbClr val="451A0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등</a:t>
            </a:r>
            <a:r>
              <a:rPr lang="en-US" sz="1000" dirty="0">
                <a:solidFill>
                  <a:srgbClr val="451A0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) 발생 시 즉시 무대 및 안내데스크 단체방에 상황을 전파하여 신속히 대응해야 합니다.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rcRect l="-200" r="-200"/>
          <a:stretch/>
        </p:blipFill>
        <p:spPr>
          <a:xfrm>
            <a:off x="0" y="0"/>
            <a:ext cx="12191695" cy="75895"/>
          </a:xfrm>
          <a:prstGeom prst="rect">
            <a:avLst/>
          </a:prstGeom>
        </p:spPr>
      </p:pic>
      <p:sp>
        <p:nvSpPr>
          <p:cNvPr id="4" name="Shape 1"/>
          <p:cNvSpPr/>
          <p:nvPr/>
        </p:nvSpPr>
        <p:spPr>
          <a:xfrm>
            <a:off x="761695" y="476402"/>
            <a:ext cx="952805" cy="304495"/>
          </a:xfrm>
          <a:prstGeom prst="roundRect">
            <a:avLst>
              <a:gd name="adj" fmla="val 300300"/>
            </a:avLst>
          </a:prstGeom>
          <a:solidFill>
            <a:srgbClr val="E0F2FE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5" name="Image 1" descr="preencoded.png"/>
          <p:cNvPicPr>
            <a:picLocks noChangeAspect="1"/>
          </p:cNvPicPr>
          <p:nvPr/>
        </p:nvPicPr>
        <p:blipFill>
          <a:blip r:embed="rId4"/>
          <a:srcRect t="-400" b="-400"/>
          <a:stretch/>
        </p:blipFill>
        <p:spPr>
          <a:xfrm>
            <a:off x="761695" y="1524305"/>
            <a:ext cx="571500" cy="38405"/>
          </a:xfrm>
          <a:prstGeom prst="rect">
            <a:avLst/>
          </a:prstGeom>
        </p:spPr>
      </p:pic>
      <p:sp>
        <p:nvSpPr>
          <p:cNvPr id="6" name="Shape 2"/>
          <p:cNvSpPr/>
          <p:nvPr/>
        </p:nvSpPr>
        <p:spPr>
          <a:xfrm>
            <a:off x="761695" y="1904695"/>
            <a:ext cx="4019702" cy="4209898"/>
          </a:xfrm>
          <a:prstGeom prst="roundRect">
            <a:avLst>
              <a:gd name="adj" fmla="val 1294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7" name="Text 3"/>
          <p:cNvSpPr txBox="1"/>
          <p:nvPr/>
        </p:nvSpPr>
        <p:spPr>
          <a:xfrm>
            <a:off x="724205" y="514807"/>
            <a:ext cx="1028700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0284C7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Pre-Event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761695" y="905256"/>
            <a:ext cx="7925105" cy="5532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000" b="1" kern="0" spc="-75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5단계: 예산안 확정 및 승인</a:t>
            </a:r>
            <a:endParaRPr lang="en-US" sz="3000" dirty="0"/>
          </a:p>
        </p:txBody>
      </p:sp>
      <p:pic>
        <p:nvPicPr>
          <p:cNvPr id="9" name="Image 2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1047902" y="2238451"/>
            <a:ext cx="200254" cy="267005"/>
          </a:xfrm>
          <a:prstGeom prst="rect">
            <a:avLst/>
          </a:prstGeom>
        </p:spPr>
      </p:pic>
      <p:sp>
        <p:nvSpPr>
          <p:cNvPr id="10" name="Text 5"/>
          <p:cNvSpPr txBox="1"/>
          <p:nvPr/>
        </p:nvSpPr>
        <p:spPr>
          <a:xfrm>
            <a:off x="1476756" y="2190902"/>
            <a:ext cx="3143707" cy="305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kern="0" spc="-37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예산 관리 및 결재 프로세스</a:t>
            </a:r>
            <a:endParaRPr lang="en-US" sz="1600" dirty="0"/>
          </a:p>
        </p:txBody>
      </p:sp>
      <p:sp>
        <p:nvSpPr>
          <p:cNvPr id="11" name="Text 6"/>
          <p:cNvSpPr txBox="1"/>
          <p:nvPr/>
        </p:nvSpPr>
        <p:spPr>
          <a:xfrm>
            <a:off x="1666951" y="2590495"/>
            <a:ext cx="3062326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증빙 자료 실물 수집 (영수증, 전표 등)</a:t>
            </a:r>
            <a:endParaRPr lang="en-US" sz="1200" dirty="0"/>
          </a:p>
        </p:txBody>
      </p:sp>
      <p:sp>
        <p:nvSpPr>
          <p:cNvPr id="12" name="Text 7"/>
          <p:cNvSpPr txBox="1"/>
          <p:nvPr/>
        </p:nvSpPr>
        <p:spPr>
          <a:xfrm>
            <a:off x="1666951" y="2864815"/>
            <a:ext cx="2953512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투명한 결재 라인 구축 및 사전 승인</a:t>
            </a:r>
            <a:endParaRPr lang="en-US" sz="1200" dirty="0"/>
          </a:p>
        </p:txBody>
      </p:sp>
      <p:sp>
        <p:nvSpPr>
          <p:cNvPr id="13" name="Text 8"/>
          <p:cNvSpPr txBox="1"/>
          <p:nvPr/>
        </p:nvSpPr>
        <p:spPr>
          <a:xfrm>
            <a:off x="1666951" y="3139135"/>
            <a:ext cx="2953512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항목별 지출 내역 실시간 트래킹</a:t>
            </a:r>
            <a:endParaRPr lang="en-US" sz="1200" dirty="0"/>
          </a:p>
        </p:txBody>
      </p:sp>
      <p:sp>
        <p:nvSpPr>
          <p:cNvPr id="14" name="Text 9"/>
          <p:cNvSpPr txBox="1"/>
          <p:nvPr/>
        </p:nvSpPr>
        <p:spPr>
          <a:xfrm>
            <a:off x="1666951" y="3413455"/>
            <a:ext cx="3062326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초과 비용 발생 시 플랜B (예비비) 가동</a:t>
            </a:r>
            <a:endParaRPr lang="en-US" sz="1200" dirty="0"/>
          </a:p>
        </p:txBody>
      </p:sp>
      <p:pic>
        <p:nvPicPr>
          <p:cNvPr id="15" name="Image 3" descr="preencoded.png"/>
          <p:cNvPicPr>
            <a:picLocks noChangeAspect="1"/>
          </p:cNvPicPr>
          <p:nvPr/>
        </p:nvPicPr>
        <p:blipFill>
          <a:blip r:embed="rId6"/>
          <a:srcRect l="-1169" r="-1169"/>
          <a:stretch/>
        </p:blipFill>
        <p:spPr>
          <a:xfrm>
            <a:off x="1047902" y="4238244"/>
            <a:ext cx="190195" cy="247802"/>
          </a:xfrm>
          <a:prstGeom prst="rect">
            <a:avLst/>
          </a:prstGeom>
        </p:spPr>
      </p:pic>
      <p:sp>
        <p:nvSpPr>
          <p:cNvPr id="16" name="Text 10"/>
          <p:cNvSpPr txBox="1"/>
          <p:nvPr/>
        </p:nvSpPr>
        <p:spPr>
          <a:xfrm>
            <a:off x="1476756" y="4190695"/>
            <a:ext cx="3143707" cy="305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kern="0" spc="-37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예산 집행 핵심 주의사항</a:t>
            </a:r>
            <a:endParaRPr lang="en-US" sz="1600" dirty="0"/>
          </a:p>
        </p:txBody>
      </p:sp>
      <p:sp>
        <p:nvSpPr>
          <p:cNvPr id="17" name="Text 11"/>
          <p:cNvSpPr txBox="1"/>
          <p:nvPr/>
        </p:nvSpPr>
        <p:spPr>
          <a:xfrm>
            <a:off x="1666951" y="4591202"/>
            <a:ext cx="3208630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각 부서별(다과, 홍보 등) 예산 한도 준수</a:t>
            </a:r>
            <a:endParaRPr lang="en-US" sz="1200" dirty="0"/>
          </a:p>
        </p:txBody>
      </p:sp>
      <p:sp>
        <p:nvSpPr>
          <p:cNvPr id="18" name="Text 12"/>
          <p:cNvSpPr txBox="1"/>
          <p:nvPr/>
        </p:nvSpPr>
        <p:spPr>
          <a:xfrm>
            <a:off x="1666951" y="4865522"/>
            <a:ext cx="2953512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지출 내역과 기획안 항목 교차 검증</a:t>
            </a:r>
            <a:endParaRPr lang="en-US" sz="1200" dirty="0"/>
          </a:p>
        </p:txBody>
      </p:sp>
      <p:sp>
        <p:nvSpPr>
          <p:cNvPr id="19" name="Text 13"/>
          <p:cNvSpPr txBox="1"/>
          <p:nvPr/>
        </p:nvSpPr>
        <p:spPr>
          <a:xfrm>
            <a:off x="1666951" y="5139842"/>
            <a:ext cx="3080614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행사 종료 후 신속하고 꼼꼼한 비용 정산</a:t>
            </a:r>
            <a:endParaRPr lang="en-US" sz="1200" dirty="0"/>
          </a:p>
        </p:txBody>
      </p:sp>
      <p:sp>
        <p:nvSpPr>
          <p:cNvPr id="20" name="Text 14"/>
          <p:cNvSpPr txBox="1"/>
          <p:nvPr/>
        </p:nvSpPr>
        <p:spPr>
          <a:xfrm>
            <a:off x="5143500" y="1904695"/>
            <a:ext cx="6477610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[실전 예시] 326 토크콘서트 항목별 예산안</a:t>
            </a:r>
            <a:endParaRPr lang="en-US" sz="1500" dirty="0"/>
          </a:p>
        </p:txBody>
      </p:sp>
      <p:graphicFrame>
        <p:nvGraphicFramePr>
          <p:cNvPr id="21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143500" y="2333549"/>
          <a:ext cx="6276442" cy="4124855"/>
        </p:xfrm>
        <a:graphic>
          <a:graphicData uri="http://schemas.openxmlformats.org/drawingml/2006/table">
            <a:tbl>
              <a:tblPr/>
              <a:tblGrid>
                <a:gridCol w="13807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956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89265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25" dirty="0">
                          <a:solidFill>
                            <a:srgbClr val="FFFFFF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항목</a:t>
                      </a:r>
                      <a:endParaRPr lang="en-US" sz="1125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190195" marR="190195" marT="152705" marB="152705" anchor="ctr">
                    <a:lnL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E3A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5AA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25" dirty="0">
                          <a:solidFill>
                            <a:srgbClr val="FFFFFF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세부 내용 및 집행 예산</a:t>
                      </a:r>
                      <a:endParaRPr lang="en-US" sz="1125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190195" marR="190195" marT="152705" marB="152705" anchor="ctr">
                    <a:lnL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E3A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5A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9265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25" b="1" dirty="0">
                          <a:solidFill>
                            <a:srgbClr val="1E3A5F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대관료</a:t>
                      </a:r>
                      <a:endParaRPr lang="en-US" sz="1125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190195" marR="190195" marT="133502" marB="133502" anchor="ctr">
                    <a:lnL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E3A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25" dirty="0">
                          <a:solidFill>
                            <a:srgbClr val="334155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72,000원</a:t>
                      </a:r>
                      <a:endParaRPr lang="en-US" sz="1200" dirty="0"/>
                    </a:p>
                    <a:p>
                      <a:pPr marL="0" indent="0">
                        <a:buNone/>
                      </a:pPr>
                      <a:r>
                        <a:rPr lang="en-US" sz="975" dirty="0">
                          <a:solidFill>
                            <a:srgbClr val="64748B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※ 기본 4시간 60,000원 + 추가시설(냉난방 등) 12,000원</a:t>
                      </a:r>
                      <a:endParaRPr lang="en-US" sz="1200" dirty="0"/>
                    </a:p>
                  </a:txBody>
                  <a:tcPr marL="190195" marR="190195" marT="133502" marB="133502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E3A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9265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25" b="1" dirty="0">
                          <a:solidFill>
                            <a:srgbClr val="1E3A5F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장비·렌탈</a:t>
                      </a:r>
                      <a:endParaRPr lang="en-US" sz="1125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190195" marR="190195" marT="133502" marB="133502" anchor="ctr">
                    <a:lnL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25" dirty="0">
                          <a:solidFill>
                            <a:srgbClr val="334155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대관처 기본 장비 활용 (추가 렌탈비용 발생 없음)</a:t>
                      </a:r>
                      <a:endParaRPr lang="en-US" sz="1200" dirty="0"/>
                    </a:p>
                    <a:p>
                      <a:pPr marL="0" indent="0">
                        <a:buNone/>
                      </a:pPr>
                      <a:r>
                        <a:rPr lang="en-US" sz="975" dirty="0">
                          <a:solidFill>
                            <a:srgbClr val="64748B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※ 테이블 10개, 의자 150개, 스크린, 마이크 등 포함</a:t>
                      </a:r>
                      <a:endParaRPr lang="en-US" sz="1200" dirty="0"/>
                    </a:p>
                  </a:txBody>
                  <a:tcPr marL="190195" marR="190195" marT="133502" marB="133502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9265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25" b="1" dirty="0">
                          <a:solidFill>
                            <a:srgbClr val="1E3A5F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제작물</a:t>
                      </a:r>
                      <a:endParaRPr lang="en-US" sz="1125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190195" marR="190195" marT="133502" marB="133502" anchor="ctr">
                    <a:lnL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25" dirty="0">
                          <a:solidFill>
                            <a:srgbClr val="334155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행사 포스터, 식순지, 현수막, X배너 등 디자인 및 인쇄비</a:t>
                      </a:r>
                      <a:endParaRPr lang="en-US" sz="1125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190195" marR="190195" marT="133502" marB="133502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9265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25" b="1" dirty="0">
                          <a:solidFill>
                            <a:srgbClr val="1E3A5F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다과류</a:t>
                      </a:r>
                      <a:endParaRPr lang="en-US" sz="1125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190195" marR="190195" marT="133502" marB="133502" anchor="ctr">
                    <a:lnL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25" dirty="0">
                          <a:solidFill>
                            <a:srgbClr val="334155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약 48,590원 예상 (청중용/인사용 분리 세팅)</a:t>
                      </a:r>
                      <a:endParaRPr lang="en-US" sz="1200" dirty="0"/>
                    </a:p>
                    <a:p>
                      <a:pPr marL="0" indent="0">
                        <a:buNone/>
                      </a:pPr>
                      <a:r>
                        <a:rPr lang="en-US" sz="975" dirty="0">
                          <a:solidFill>
                            <a:srgbClr val="64748B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※ 마들렌, 버터쿠키, 카스테라, 종이컵, 사과음료 등 구입</a:t>
                      </a:r>
                      <a:endParaRPr lang="en-US" sz="1200" dirty="0"/>
                    </a:p>
                  </a:txBody>
                  <a:tcPr marL="190195" marR="190195" marT="133502" marB="133502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89265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25" b="1" dirty="0">
                          <a:solidFill>
                            <a:srgbClr val="1E3A5F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인력/기타</a:t>
                      </a:r>
                      <a:endParaRPr lang="en-US" sz="1125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190195" marR="190195" marT="133502" marB="133502" anchor="ctr">
                    <a:lnL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25" dirty="0">
                          <a:solidFill>
                            <a:srgbClr val="334155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사전 준비 및 당일 운영 스태프 식대, 네임택 케이스 등 소모품</a:t>
                      </a:r>
                      <a:endParaRPr lang="en-US" sz="1125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190195" marR="190195" marT="133502" marB="133502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89265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25" b="1" dirty="0">
                          <a:solidFill>
                            <a:srgbClr val="1E3A5F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예비비</a:t>
                      </a:r>
                      <a:endParaRPr lang="en-US" sz="1125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190195" marR="190195" marT="133502" marB="133502" anchor="ctr">
                    <a:lnL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25" dirty="0">
                          <a:solidFill>
                            <a:srgbClr val="334155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총 예산의 약 10~15% 수준 편성 (돌발 변수 및 긴급 지출 대비)</a:t>
                      </a:r>
                      <a:endParaRPr lang="en-US" sz="1125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190195" marR="190195" marT="133502" marB="133502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2" name="Text 15"/>
          <p:cNvSpPr txBox="1"/>
          <p:nvPr/>
        </p:nvSpPr>
        <p:spPr>
          <a:xfrm>
            <a:off x="11162995" y="6381598"/>
            <a:ext cx="648310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94A3B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4" name="Shape 2"/>
          <p:cNvSpPr/>
          <p:nvPr/>
        </p:nvSpPr>
        <p:spPr>
          <a:xfrm>
            <a:off x="761695" y="1809598"/>
            <a:ext cx="3258007" cy="2115007"/>
          </a:xfrm>
          <a:prstGeom prst="roundRect">
            <a:avLst>
              <a:gd name="adj" fmla="val 4674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5" name="Shape 3"/>
          <p:cNvSpPr/>
          <p:nvPr/>
        </p:nvSpPr>
        <p:spPr>
          <a:xfrm>
            <a:off x="4476902" y="1809598"/>
            <a:ext cx="3258007" cy="2115007"/>
          </a:xfrm>
          <a:prstGeom prst="roundRect">
            <a:avLst>
              <a:gd name="adj" fmla="val 4674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6" name="Shape 4"/>
          <p:cNvSpPr/>
          <p:nvPr/>
        </p:nvSpPr>
        <p:spPr>
          <a:xfrm>
            <a:off x="8191195" y="1809598"/>
            <a:ext cx="3258007" cy="2115007"/>
          </a:xfrm>
          <a:prstGeom prst="roundRect">
            <a:avLst>
              <a:gd name="adj" fmla="val 4674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7" name="Shape 5"/>
          <p:cNvSpPr/>
          <p:nvPr/>
        </p:nvSpPr>
        <p:spPr>
          <a:xfrm>
            <a:off x="761695" y="4190695"/>
            <a:ext cx="3258007" cy="2115007"/>
          </a:xfrm>
          <a:prstGeom prst="roundRect">
            <a:avLst>
              <a:gd name="adj" fmla="val 4674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8" name="Shape 6"/>
          <p:cNvSpPr/>
          <p:nvPr/>
        </p:nvSpPr>
        <p:spPr>
          <a:xfrm>
            <a:off x="4476902" y="4190695"/>
            <a:ext cx="3258007" cy="2115007"/>
          </a:xfrm>
          <a:prstGeom prst="roundRect">
            <a:avLst>
              <a:gd name="adj" fmla="val 4674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9" name="Shape 7"/>
          <p:cNvSpPr/>
          <p:nvPr/>
        </p:nvSpPr>
        <p:spPr>
          <a:xfrm>
            <a:off x="8191195" y="4190695"/>
            <a:ext cx="3258007" cy="2115007"/>
          </a:xfrm>
          <a:prstGeom prst="roundRect">
            <a:avLst>
              <a:gd name="adj" fmla="val 4674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pic>
        <p:nvPicPr>
          <p:cNvPr id="10" name="Image 0" descr="preencoded.png"/>
          <p:cNvPicPr>
            <a:picLocks noChangeAspect="1"/>
          </p:cNvPicPr>
          <p:nvPr/>
        </p:nvPicPr>
        <p:blipFill>
          <a:blip r:embed="rId3"/>
          <a:srcRect t="-395" b="-395"/>
          <a:stretch/>
        </p:blipFill>
        <p:spPr>
          <a:xfrm>
            <a:off x="761695" y="1809598"/>
            <a:ext cx="3238805" cy="38405"/>
          </a:xfrm>
          <a:prstGeom prst="rect">
            <a:avLst/>
          </a:prstGeom>
        </p:spPr>
      </p:pic>
      <p:sp>
        <p:nvSpPr>
          <p:cNvPr id="11" name="Shape 8"/>
          <p:cNvSpPr/>
          <p:nvPr/>
        </p:nvSpPr>
        <p:spPr>
          <a:xfrm>
            <a:off x="990295" y="2038198"/>
            <a:ext cx="457200" cy="457200"/>
          </a:xfrm>
          <a:prstGeom prst="ellipse">
            <a:avLst/>
          </a:prstGeom>
          <a:solidFill>
            <a:srgbClr val="EFF6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rcRect t="-395" b="-395"/>
          <a:stretch/>
        </p:blipFill>
        <p:spPr>
          <a:xfrm>
            <a:off x="4476902" y="1809598"/>
            <a:ext cx="3238805" cy="38405"/>
          </a:xfrm>
          <a:prstGeom prst="rect">
            <a:avLst/>
          </a:prstGeom>
        </p:spPr>
      </p:pic>
      <p:sp>
        <p:nvSpPr>
          <p:cNvPr id="13" name="Shape 9"/>
          <p:cNvSpPr/>
          <p:nvPr/>
        </p:nvSpPr>
        <p:spPr>
          <a:xfrm>
            <a:off x="4705502" y="2038198"/>
            <a:ext cx="457200" cy="457200"/>
          </a:xfrm>
          <a:prstGeom prst="ellipse">
            <a:avLst/>
          </a:prstGeom>
          <a:solidFill>
            <a:srgbClr val="F0F9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14" name="Image 2" descr="preencoded.png"/>
          <p:cNvPicPr>
            <a:picLocks noChangeAspect="1"/>
          </p:cNvPicPr>
          <p:nvPr/>
        </p:nvPicPr>
        <p:blipFill>
          <a:blip r:embed="rId3"/>
          <a:srcRect t="-395" b="-395"/>
          <a:stretch/>
        </p:blipFill>
        <p:spPr>
          <a:xfrm>
            <a:off x="8191195" y="1809598"/>
            <a:ext cx="3238805" cy="38405"/>
          </a:xfrm>
          <a:prstGeom prst="rect">
            <a:avLst/>
          </a:prstGeom>
        </p:spPr>
      </p:pic>
      <p:sp>
        <p:nvSpPr>
          <p:cNvPr id="15" name="Shape 10"/>
          <p:cNvSpPr/>
          <p:nvPr/>
        </p:nvSpPr>
        <p:spPr>
          <a:xfrm>
            <a:off x="8419795" y="2038198"/>
            <a:ext cx="457200" cy="457200"/>
          </a:xfrm>
          <a:prstGeom prst="ellipse">
            <a:avLst/>
          </a:prstGeom>
          <a:solidFill>
            <a:srgbClr val="EFF6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16" name="Image 3" descr="preencoded.png"/>
          <p:cNvPicPr>
            <a:picLocks noChangeAspect="1"/>
          </p:cNvPicPr>
          <p:nvPr/>
        </p:nvPicPr>
        <p:blipFill>
          <a:blip r:embed="rId4"/>
          <a:srcRect t="-395" b="-395"/>
          <a:stretch/>
        </p:blipFill>
        <p:spPr>
          <a:xfrm>
            <a:off x="761695" y="4190695"/>
            <a:ext cx="3238805" cy="38405"/>
          </a:xfrm>
          <a:prstGeom prst="rect">
            <a:avLst/>
          </a:prstGeom>
        </p:spPr>
      </p:pic>
      <p:sp>
        <p:nvSpPr>
          <p:cNvPr id="17" name="Shape 11"/>
          <p:cNvSpPr/>
          <p:nvPr/>
        </p:nvSpPr>
        <p:spPr>
          <a:xfrm>
            <a:off x="990295" y="4419295"/>
            <a:ext cx="457200" cy="457200"/>
          </a:xfrm>
          <a:prstGeom prst="ellipse">
            <a:avLst/>
          </a:prstGeom>
          <a:solidFill>
            <a:srgbClr val="F0F9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18" name="Image 4" descr="preencoded.png"/>
          <p:cNvPicPr>
            <a:picLocks noChangeAspect="1"/>
          </p:cNvPicPr>
          <p:nvPr/>
        </p:nvPicPr>
        <p:blipFill>
          <a:blip r:embed="rId3"/>
          <a:srcRect t="-395" b="-395"/>
          <a:stretch/>
        </p:blipFill>
        <p:spPr>
          <a:xfrm>
            <a:off x="4476902" y="4190695"/>
            <a:ext cx="3238805" cy="38405"/>
          </a:xfrm>
          <a:prstGeom prst="rect">
            <a:avLst/>
          </a:prstGeom>
        </p:spPr>
      </p:pic>
      <p:sp>
        <p:nvSpPr>
          <p:cNvPr id="19" name="Shape 12"/>
          <p:cNvSpPr/>
          <p:nvPr/>
        </p:nvSpPr>
        <p:spPr>
          <a:xfrm>
            <a:off x="4705502" y="4419295"/>
            <a:ext cx="457200" cy="457200"/>
          </a:xfrm>
          <a:prstGeom prst="ellipse">
            <a:avLst/>
          </a:prstGeom>
          <a:solidFill>
            <a:srgbClr val="EFF6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20" name="Image 5" descr="preencoded.png"/>
          <p:cNvPicPr>
            <a:picLocks noChangeAspect="1"/>
          </p:cNvPicPr>
          <p:nvPr/>
        </p:nvPicPr>
        <p:blipFill>
          <a:blip r:embed="rId4"/>
          <a:srcRect t="-395" b="-395"/>
          <a:stretch/>
        </p:blipFill>
        <p:spPr>
          <a:xfrm>
            <a:off x="8191195" y="4190695"/>
            <a:ext cx="3238805" cy="38405"/>
          </a:xfrm>
          <a:prstGeom prst="rect">
            <a:avLst/>
          </a:prstGeom>
        </p:spPr>
      </p:pic>
      <p:sp>
        <p:nvSpPr>
          <p:cNvPr id="21" name="Shape 13"/>
          <p:cNvSpPr/>
          <p:nvPr/>
        </p:nvSpPr>
        <p:spPr>
          <a:xfrm>
            <a:off x="8419795" y="4419295"/>
            <a:ext cx="457200" cy="457200"/>
          </a:xfrm>
          <a:prstGeom prst="ellipse">
            <a:avLst/>
          </a:prstGeom>
          <a:solidFill>
            <a:srgbClr val="F0F9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22" name="Text 14"/>
          <p:cNvSpPr txBox="1"/>
          <p:nvPr/>
        </p:nvSpPr>
        <p:spPr>
          <a:xfrm>
            <a:off x="761695" y="476402"/>
            <a:ext cx="8763610" cy="4672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500" b="1" kern="0" spc="-75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6단계: 사전 준비팀 구성 및 업무 배분</a:t>
            </a:r>
            <a:endParaRPr lang="en-US" sz="2500" dirty="0"/>
          </a:p>
        </p:txBody>
      </p:sp>
      <p:pic>
        <p:nvPicPr>
          <p:cNvPr id="23" name="Image 6" descr="preencoded.png"/>
          <p:cNvPicPr>
            <a:picLocks noChangeAspect="1"/>
          </p:cNvPicPr>
          <p:nvPr/>
        </p:nvPicPr>
        <p:blipFill>
          <a:blip r:embed="rId5"/>
          <a:srcRect t="-400" b="-400"/>
          <a:stretch/>
        </p:blipFill>
        <p:spPr>
          <a:xfrm>
            <a:off x="761695" y="1047902"/>
            <a:ext cx="571500" cy="38405"/>
          </a:xfrm>
          <a:prstGeom prst="rect">
            <a:avLst/>
          </a:prstGeom>
        </p:spPr>
      </p:pic>
      <p:sp>
        <p:nvSpPr>
          <p:cNvPr id="24" name="Text 15"/>
          <p:cNvSpPr txBox="1"/>
          <p:nvPr/>
        </p:nvSpPr>
        <p:spPr>
          <a:xfrm>
            <a:off x="761695" y="1238098"/>
            <a:ext cx="10858500" cy="2478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kern="0" spc="-37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성공적인 행사를 위해 스태프의 역할을 명확히 분류하고 파트별 책임과 동선을 공유합니다.</a:t>
            </a:r>
            <a:endParaRPr lang="en-US" sz="1300" dirty="0"/>
          </a:p>
        </p:txBody>
      </p:sp>
      <p:pic>
        <p:nvPicPr>
          <p:cNvPr id="25" name="Image 7" descr="preencoded.png"/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1114654" y="2162556"/>
            <a:ext cx="209398" cy="209398"/>
          </a:xfrm>
          <a:prstGeom prst="rect">
            <a:avLst/>
          </a:prstGeom>
        </p:spPr>
      </p:pic>
      <p:sp>
        <p:nvSpPr>
          <p:cNvPr id="26" name="Text 16"/>
          <p:cNvSpPr txBox="1"/>
          <p:nvPr/>
        </p:nvSpPr>
        <p:spPr>
          <a:xfrm>
            <a:off x="1600200" y="2124151"/>
            <a:ext cx="2345436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① 안내데스크</a:t>
            </a:r>
            <a:endParaRPr lang="en-US" sz="1500" dirty="0"/>
          </a:p>
        </p:txBody>
      </p:sp>
      <p:sp>
        <p:nvSpPr>
          <p:cNvPr id="27" name="Text 17"/>
          <p:cNvSpPr txBox="1"/>
          <p:nvPr/>
        </p:nvSpPr>
        <p:spPr>
          <a:xfrm>
            <a:off x="1181405" y="2619756"/>
            <a:ext cx="278160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참석자 체크인 및 명단 확인</a:t>
            </a:r>
            <a:endParaRPr lang="en-US" sz="1100" dirty="0"/>
          </a:p>
        </p:txBody>
      </p:sp>
      <p:sp>
        <p:nvSpPr>
          <p:cNvPr id="28" name="Text 18"/>
          <p:cNvSpPr txBox="1"/>
          <p:nvPr/>
        </p:nvSpPr>
        <p:spPr>
          <a:xfrm>
            <a:off x="1181405" y="2848356"/>
            <a:ext cx="278160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네임택, 식순지, 기념품 배부</a:t>
            </a:r>
            <a:endParaRPr lang="en-US" sz="1100" dirty="0"/>
          </a:p>
        </p:txBody>
      </p:sp>
      <p:sp>
        <p:nvSpPr>
          <p:cNvPr id="29" name="Text 19"/>
          <p:cNvSpPr txBox="1"/>
          <p:nvPr/>
        </p:nvSpPr>
        <p:spPr>
          <a:xfrm>
            <a:off x="1181405" y="3076956"/>
            <a:ext cx="278160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차량 등록 및 무료 주차권 안내</a:t>
            </a:r>
            <a:endParaRPr lang="en-US" sz="1100" dirty="0"/>
          </a:p>
        </p:txBody>
      </p:sp>
      <p:sp>
        <p:nvSpPr>
          <p:cNvPr id="30" name="Text 20"/>
          <p:cNvSpPr txBox="1"/>
          <p:nvPr/>
        </p:nvSpPr>
        <p:spPr>
          <a:xfrm>
            <a:off x="1181405" y="3305556"/>
            <a:ext cx="278160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지정석 / VIP석 좌석 위치 안내</a:t>
            </a:r>
            <a:endParaRPr lang="en-US" sz="1100" dirty="0"/>
          </a:p>
        </p:txBody>
      </p:sp>
      <p:pic>
        <p:nvPicPr>
          <p:cNvPr id="31" name="Image 8" descr="preencoded.png"/>
          <p:cNvPicPr>
            <a:picLocks noChangeAspect="1"/>
          </p:cNvPicPr>
          <p:nvPr/>
        </p:nvPicPr>
        <p:blipFill>
          <a:blip r:embed="rId7"/>
          <a:srcRect l="-1004" r="-1004"/>
          <a:stretch/>
        </p:blipFill>
        <p:spPr>
          <a:xfrm>
            <a:off x="4800600" y="2162556"/>
            <a:ext cx="267005" cy="209398"/>
          </a:xfrm>
          <a:prstGeom prst="rect">
            <a:avLst/>
          </a:prstGeom>
        </p:spPr>
      </p:pic>
      <p:sp>
        <p:nvSpPr>
          <p:cNvPr id="32" name="Text 21"/>
          <p:cNvSpPr txBox="1"/>
          <p:nvPr/>
        </p:nvSpPr>
        <p:spPr>
          <a:xfrm>
            <a:off x="5315407" y="2124151"/>
            <a:ext cx="2258568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② 다과</a:t>
            </a:r>
            <a:endParaRPr lang="en-US" sz="1500" dirty="0"/>
          </a:p>
        </p:txBody>
      </p:sp>
      <p:sp>
        <p:nvSpPr>
          <p:cNvPr id="33" name="Text 22"/>
          <p:cNvSpPr txBox="1"/>
          <p:nvPr/>
        </p:nvSpPr>
        <p:spPr>
          <a:xfrm>
            <a:off x="4895698" y="2619756"/>
            <a:ext cx="278160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사전 다과 및 음료 테이블 세팅</a:t>
            </a:r>
            <a:endParaRPr lang="en-US" sz="1100" dirty="0"/>
          </a:p>
        </p:txBody>
      </p:sp>
      <p:sp>
        <p:nvSpPr>
          <p:cNvPr id="34" name="Text 23"/>
          <p:cNvSpPr txBox="1"/>
          <p:nvPr/>
        </p:nvSpPr>
        <p:spPr>
          <a:xfrm>
            <a:off x="4895698" y="2848356"/>
            <a:ext cx="278160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VIP용 다과 별도 플레이팅 준비</a:t>
            </a:r>
            <a:endParaRPr lang="en-US" sz="1100" dirty="0"/>
          </a:p>
        </p:txBody>
      </p:sp>
      <p:sp>
        <p:nvSpPr>
          <p:cNvPr id="35" name="Text 24"/>
          <p:cNvSpPr txBox="1"/>
          <p:nvPr/>
        </p:nvSpPr>
        <p:spPr>
          <a:xfrm>
            <a:off x="4895698" y="3076956"/>
            <a:ext cx="278160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행사 중 부족 품목 실시간 보충</a:t>
            </a:r>
            <a:endParaRPr lang="en-US" sz="1100" dirty="0"/>
          </a:p>
        </p:txBody>
      </p:sp>
      <p:sp>
        <p:nvSpPr>
          <p:cNvPr id="36" name="Text 25"/>
          <p:cNvSpPr txBox="1"/>
          <p:nvPr/>
        </p:nvSpPr>
        <p:spPr>
          <a:xfrm>
            <a:off x="4895698" y="3305556"/>
            <a:ext cx="278160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종료 후 컵/쓰레기 분리수거 관리</a:t>
            </a:r>
            <a:endParaRPr lang="en-US" sz="1100" dirty="0"/>
          </a:p>
        </p:txBody>
      </p:sp>
      <p:pic>
        <p:nvPicPr>
          <p:cNvPr id="37" name="Image 9" descr="preencoded.png"/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8544154" y="2162556"/>
            <a:ext cx="209398" cy="209398"/>
          </a:xfrm>
          <a:prstGeom prst="rect">
            <a:avLst/>
          </a:prstGeom>
        </p:spPr>
      </p:pic>
      <p:sp>
        <p:nvSpPr>
          <p:cNvPr id="38" name="Text 26"/>
          <p:cNvSpPr txBox="1"/>
          <p:nvPr/>
        </p:nvSpPr>
        <p:spPr>
          <a:xfrm>
            <a:off x="9029700" y="2124151"/>
            <a:ext cx="2345436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③ 무대/음향</a:t>
            </a:r>
            <a:endParaRPr lang="en-US" sz="1500" dirty="0"/>
          </a:p>
        </p:txBody>
      </p:sp>
      <p:sp>
        <p:nvSpPr>
          <p:cNvPr id="39" name="Text 27"/>
          <p:cNvSpPr txBox="1"/>
          <p:nvPr/>
        </p:nvSpPr>
        <p:spPr>
          <a:xfrm>
            <a:off x="8610905" y="2619756"/>
            <a:ext cx="278160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마이크 볼륨 점검 및 BGM 세팅</a:t>
            </a:r>
            <a:endParaRPr lang="en-US" sz="1100" dirty="0"/>
          </a:p>
        </p:txBody>
      </p:sp>
      <p:sp>
        <p:nvSpPr>
          <p:cNvPr id="40" name="Text 28"/>
          <p:cNvSpPr txBox="1"/>
          <p:nvPr/>
        </p:nvSpPr>
        <p:spPr>
          <a:xfrm>
            <a:off x="8610905" y="2848356"/>
            <a:ext cx="278160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식순별 스크린/PPT 클리커 조작</a:t>
            </a:r>
            <a:endParaRPr lang="en-US" sz="1100" dirty="0"/>
          </a:p>
        </p:txBody>
      </p:sp>
      <p:sp>
        <p:nvSpPr>
          <p:cNvPr id="41" name="Text 29"/>
          <p:cNvSpPr txBox="1"/>
          <p:nvPr/>
        </p:nvSpPr>
        <p:spPr>
          <a:xfrm>
            <a:off x="8610905" y="3076956"/>
            <a:ext cx="278160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프로그램 전환 시 포디움/의자 이동</a:t>
            </a:r>
            <a:endParaRPr lang="en-US" sz="1100" dirty="0"/>
          </a:p>
        </p:txBody>
      </p:sp>
      <p:sp>
        <p:nvSpPr>
          <p:cNvPr id="42" name="Text 30"/>
          <p:cNvSpPr txBox="1"/>
          <p:nvPr/>
        </p:nvSpPr>
        <p:spPr>
          <a:xfrm>
            <a:off x="8610905" y="3305556"/>
            <a:ext cx="278160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강연자 생수 배치 및 단상 정리</a:t>
            </a:r>
            <a:endParaRPr lang="en-US" sz="1100" dirty="0"/>
          </a:p>
        </p:txBody>
      </p:sp>
      <p:pic>
        <p:nvPicPr>
          <p:cNvPr id="43" name="Image 10" descr="preencoded.png"/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1114654" y="4543654"/>
            <a:ext cx="209398" cy="209398"/>
          </a:xfrm>
          <a:prstGeom prst="rect">
            <a:avLst/>
          </a:prstGeom>
        </p:spPr>
      </p:pic>
      <p:sp>
        <p:nvSpPr>
          <p:cNvPr id="44" name="Text 31"/>
          <p:cNvSpPr txBox="1"/>
          <p:nvPr/>
        </p:nvSpPr>
        <p:spPr>
          <a:xfrm>
            <a:off x="1600200" y="4505249"/>
            <a:ext cx="2345436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④ 사진/영상</a:t>
            </a:r>
            <a:endParaRPr lang="en-US" sz="1500" dirty="0"/>
          </a:p>
        </p:txBody>
      </p:sp>
      <p:sp>
        <p:nvSpPr>
          <p:cNvPr id="45" name="Text 32"/>
          <p:cNvSpPr txBox="1"/>
          <p:nvPr/>
        </p:nvSpPr>
        <p:spPr>
          <a:xfrm>
            <a:off x="1181405" y="5000854"/>
            <a:ext cx="278160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행사장 전경 및 와이드 컷 촬영</a:t>
            </a:r>
            <a:endParaRPr lang="en-US" sz="1100" dirty="0"/>
          </a:p>
        </p:txBody>
      </p:sp>
      <p:sp>
        <p:nvSpPr>
          <p:cNvPr id="46" name="Text 33"/>
          <p:cNvSpPr txBox="1"/>
          <p:nvPr/>
        </p:nvSpPr>
        <p:spPr>
          <a:xfrm>
            <a:off x="1181405" y="5229454"/>
            <a:ext cx="278160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강연자, 축사자 단독 클로즈업</a:t>
            </a:r>
            <a:endParaRPr lang="en-US" sz="1100" dirty="0"/>
          </a:p>
        </p:txBody>
      </p:sp>
      <p:sp>
        <p:nvSpPr>
          <p:cNvPr id="47" name="Text 34"/>
          <p:cNvSpPr txBox="1"/>
          <p:nvPr/>
        </p:nvSpPr>
        <p:spPr>
          <a:xfrm>
            <a:off x="1181405" y="5458054"/>
            <a:ext cx="278160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관객 리액션 및 질의응답 모습</a:t>
            </a:r>
            <a:endParaRPr lang="en-US" sz="1100" dirty="0"/>
          </a:p>
        </p:txBody>
      </p:sp>
      <p:sp>
        <p:nvSpPr>
          <p:cNvPr id="48" name="Text 35"/>
          <p:cNvSpPr txBox="1"/>
          <p:nvPr/>
        </p:nvSpPr>
        <p:spPr>
          <a:xfrm>
            <a:off x="1181405" y="5686654"/>
            <a:ext cx="278160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행사 후 전체 기념사진 디렉팅</a:t>
            </a:r>
            <a:endParaRPr lang="en-US" sz="1100" dirty="0"/>
          </a:p>
        </p:txBody>
      </p:sp>
      <p:pic>
        <p:nvPicPr>
          <p:cNvPr id="49" name="Image 11" descr="preencoded.png"/>
          <p:cNvPicPr>
            <a:picLocks noChangeAspect="1"/>
          </p:cNvPicPr>
          <p:nvPr/>
        </p:nvPicPr>
        <p:blipFill>
          <a:blip r:embed="rId10"/>
          <a:srcRect t="-600" b="-600"/>
          <a:stretch/>
        </p:blipFill>
        <p:spPr>
          <a:xfrm>
            <a:off x="4843577" y="4543654"/>
            <a:ext cx="181051" cy="209398"/>
          </a:xfrm>
          <a:prstGeom prst="rect">
            <a:avLst/>
          </a:prstGeom>
        </p:spPr>
      </p:pic>
      <p:sp>
        <p:nvSpPr>
          <p:cNvPr id="50" name="Text 36"/>
          <p:cNvSpPr txBox="1"/>
          <p:nvPr/>
        </p:nvSpPr>
        <p:spPr>
          <a:xfrm>
            <a:off x="5315407" y="4505249"/>
            <a:ext cx="2258568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⑤ 의전 (VIP)</a:t>
            </a:r>
            <a:endParaRPr lang="en-US" sz="1500" dirty="0"/>
          </a:p>
        </p:txBody>
      </p:sp>
      <p:sp>
        <p:nvSpPr>
          <p:cNvPr id="51" name="Text 37"/>
          <p:cNvSpPr txBox="1"/>
          <p:nvPr/>
        </p:nvSpPr>
        <p:spPr>
          <a:xfrm>
            <a:off x="4895698" y="5000854"/>
            <a:ext cx="278160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VIP 주요 인사 도착 확인 및 영접</a:t>
            </a:r>
            <a:endParaRPr lang="en-US" sz="1100" dirty="0"/>
          </a:p>
        </p:txBody>
      </p:sp>
      <p:sp>
        <p:nvSpPr>
          <p:cNvPr id="52" name="Text 38"/>
          <p:cNvSpPr txBox="1"/>
          <p:nvPr/>
        </p:nvSpPr>
        <p:spPr>
          <a:xfrm>
            <a:off x="4895698" y="5229454"/>
            <a:ext cx="278160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대기실 동선 확보 및 티타임 지원</a:t>
            </a:r>
            <a:endParaRPr lang="en-US" sz="1100" dirty="0"/>
          </a:p>
        </p:txBody>
      </p:sp>
      <p:sp>
        <p:nvSpPr>
          <p:cNvPr id="53" name="Text 39"/>
          <p:cNvSpPr txBox="1"/>
          <p:nvPr/>
        </p:nvSpPr>
        <p:spPr>
          <a:xfrm>
            <a:off x="4895698" y="5458054"/>
            <a:ext cx="278160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프로그램별 등·퇴장 무대 에스코트</a:t>
            </a:r>
            <a:endParaRPr lang="en-US" sz="1100" dirty="0"/>
          </a:p>
        </p:txBody>
      </p:sp>
      <p:sp>
        <p:nvSpPr>
          <p:cNvPr id="54" name="Text 40"/>
          <p:cNvSpPr txBox="1"/>
          <p:nvPr/>
        </p:nvSpPr>
        <p:spPr>
          <a:xfrm>
            <a:off x="4895698" y="5686654"/>
            <a:ext cx="278160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행사 종료 후 외부 차량 탑승 환송</a:t>
            </a:r>
            <a:endParaRPr lang="en-US" sz="1100" dirty="0"/>
          </a:p>
        </p:txBody>
      </p:sp>
      <p:pic>
        <p:nvPicPr>
          <p:cNvPr id="55" name="Image 12" descr="preencoded.png"/>
          <p:cNvPicPr>
            <a:picLocks noChangeAspect="1"/>
          </p:cNvPicPr>
          <p:nvPr/>
        </p:nvPicPr>
        <p:blipFill>
          <a:blip r:embed="rId11"/>
          <a:srcRect l="-1528" r="-1528"/>
          <a:stretch/>
        </p:blipFill>
        <p:spPr>
          <a:xfrm>
            <a:off x="8567928" y="4543654"/>
            <a:ext cx="161849" cy="209398"/>
          </a:xfrm>
          <a:prstGeom prst="rect">
            <a:avLst/>
          </a:prstGeom>
        </p:spPr>
      </p:pic>
      <p:sp>
        <p:nvSpPr>
          <p:cNvPr id="56" name="Text 41"/>
          <p:cNvSpPr txBox="1"/>
          <p:nvPr/>
        </p:nvSpPr>
        <p:spPr>
          <a:xfrm>
            <a:off x="9029700" y="4505249"/>
            <a:ext cx="2258568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⑥ Q&amp;A 마이크</a:t>
            </a:r>
            <a:endParaRPr lang="en-US" sz="1500" dirty="0"/>
          </a:p>
        </p:txBody>
      </p:sp>
      <p:sp>
        <p:nvSpPr>
          <p:cNvPr id="57" name="Text 42"/>
          <p:cNvSpPr txBox="1"/>
          <p:nvPr/>
        </p:nvSpPr>
        <p:spPr>
          <a:xfrm>
            <a:off x="8610905" y="5000854"/>
            <a:ext cx="278160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질의응답 시 청중석 좌/우 통로 대기</a:t>
            </a:r>
            <a:endParaRPr lang="en-US" sz="1100" dirty="0"/>
          </a:p>
        </p:txBody>
      </p:sp>
      <p:sp>
        <p:nvSpPr>
          <p:cNvPr id="58" name="Text 43"/>
          <p:cNvSpPr txBox="1"/>
          <p:nvPr/>
        </p:nvSpPr>
        <p:spPr>
          <a:xfrm>
            <a:off x="8610905" y="5229454"/>
            <a:ext cx="278160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질문자 발생 시 신속한 마이크 전달</a:t>
            </a:r>
            <a:endParaRPr lang="en-US" sz="1100" dirty="0"/>
          </a:p>
        </p:txBody>
      </p:sp>
      <p:sp>
        <p:nvSpPr>
          <p:cNvPr id="59" name="Text 44"/>
          <p:cNvSpPr txBox="1"/>
          <p:nvPr/>
        </p:nvSpPr>
        <p:spPr>
          <a:xfrm>
            <a:off x="8610905" y="5458054"/>
            <a:ext cx="278160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발언 종료 직후 기기 회수 및 정돈</a:t>
            </a:r>
            <a:endParaRPr lang="en-US" sz="1100" dirty="0"/>
          </a:p>
        </p:txBody>
      </p:sp>
      <p:sp>
        <p:nvSpPr>
          <p:cNvPr id="60" name="Text 45"/>
          <p:cNvSpPr txBox="1"/>
          <p:nvPr/>
        </p:nvSpPr>
        <p:spPr>
          <a:xfrm>
            <a:off x="8610905" y="5686654"/>
            <a:ext cx="278160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무선 마이크 배터리 잔량 수시 체크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rcRect l="-200" r="-200"/>
          <a:stretch/>
        </p:blipFill>
        <p:spPr>
          <a:xfrm>
            <a:off x="0" y="0"/>
            <a:ext cx="12191695" cy="75895"/>
          </a:xfrm>
          <a:prstGeom prst="rect">
            <a:avLst/>
          </a:prstGeom>
        </p:spPr>
      </p:pic>
      <p:sp>
        <p:nvSpPr>
          <p:cNvPr id="4" name="Shape 1"/>
          <p:cNvSpPr/>
          <p:nvPr/>
        </p:nvSpPr>
        <p:spPr>
          <a:xfrm>
            <a:off x="761695" y="476402"/>
            <a:ext cx="1047902" cy="304495"/>
          </a:xfrm>
          <a:prstGeom prst="roundRect">
            <a:avLst>
              <a:gd name="adj" fmla="val 300300"/>
            </a:avLst>
          </a:prstGeom>
          <a:solidFill>
            <a:srgbClr val="E0F2FE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5" name="Image 1" descr="preencoded.png"/>
          <p:cNvPicPr>
            <a:picLocks noChangeAspect="1"/>
          </p:cNvPicPr>
          <p:nvPr/>
        </p:nvPicPr>
        <p:blipFill>
          <a:blip r:embed="rId4"/>
          <a:srcRect t="-400" b="-400"/>
          <a:stretch/>
        </p:blipFill>
        <p:spPr>
          <a:xfrm>
            <a:off x="761695" y="1524305"/>
            <a:ext cx="571500" cy="38405"/>
          </a:xfrm>
          <a:prstGeom prst="rect">
            <a:avLst/>
          </a:prstGeom>
        </p:spPr>
      </p:pic>
      <p:sp>
        <p:nvSpPr>
          <p:cNvPr id="6" name="Shape 2"/>
          <p:cNvSpPr/>
          <p:nvPr/>
        </p:nvSpPr>
        <p:spPr>
          <a:xfrm>
            <a:off x="761695" y="1904695"/>
            <a:ext cx="4019702" cy="4209898"/>
          </a:xfrm>
          <a:prstGeom prst="roundRect">
            <a:avLst>
              <a:gd name="adj" fmla="val 1294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7" name="Text 3"/>
          <p:cNvSpPr txBox="1"/>
          <p:nvPr/>
        </p:nvSpPr>
        <p:spPr>
          <a:xfrm>
            <a:off x="724205" y="514807"/>
            <a:ext cx="1124712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0284C7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Pre-Event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761695" y="905256"/>
            <a:ext cx="8051292" cy="5532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000" b="1" kern="0" spc="-75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[실전 사례] 당일 스태프 역할 배분표</a:t>
            </a:r>
            <a:endParaRPr lang="en-US" sz="3000" dirty="0"/>
          </a:p>
        </p:txBody>
      </p:sp>
      <p:pic>
        <p:nvPicPr>
          <p:cNvPr id="9" name="Image 2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1047902" y="2238451"/>
            <a:ext cx="333756" cy="267005"/>
          </a:xfrm>
          <a:prstGeom prst="rect">
            <a:avLst/>
          </a:prstGeom>
        </p:spPr>
      </p:pic>
      <p:sp>
        <p:nvSpPr>
          <p:cNvPr id="10" name="Text 5"/>
          <p:cNvSpPr txBox="1"/>
          <p:nvPr/>
        </p:nvSpPr>
        <p:spPr>
          <a:xfrm>
            <a:off x="1476756" y="2190902"/>
            <a:ext cx="3143707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kern="0" spc="-37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326 토크콘서트 업무 배분 특징</a:t>
            </a:r>
            <a:endParaRPr lang="en-US" sz="1500" dirty="0"/>
          </a:p>
        </p:txBody>
      </p:sp>
      <p:sp>
        <p:nvSpPr>
          <p:cNvPr id="11" name="Text 6"/>
          <p:cNvSpPr txBox="1"/>
          <p:nvPr/>
        </p:nvSpPr>
        <p:spPr>
          <a:xfrm>
            <a:off x="1666951" y="2562149"/>
            <a:ext cx="2839212" cy="4864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시간대별(세팅→입장→본행사→정리) 흐름에 따른 명확한 역할 매핑</a:t>
            </a:r>
            <a:endParaRPr lang="en-US" sz="1100" dirty="0"/>
          </a:p>
        </p:txBody>
      </p:sp>
      <p:sp>
        <p:nvSpPr>
          <p:cNvPr id="12" name="Text 7"/>
          <p:cNvSpPr txBox="1"/>
          <p:nvPr/>
        </p:nvSpPr>
        <p:spPr>
          <a:xfrm>
            <a:off x="1666951" y="3047695"/>
            <a:ext cx="3036722" cy="2478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스태프 실명 기재로 책임감 및 소속감 부여</a:t>
            </a:r>
            <a:endParaRPr lang="en-US" sz="1100" dirty="0"/>
          </a:p>
        </p:txBody>
      </p:sp>
      <p:sp>
        <p:nvSpPr>
          <p:cNvPr id="13" name="Text 8"/>
          <p:cNvSpPr txBox="1"/>
          <p:nvPr/>
        </p:nvSpPr>
        <p:spPr>
          <a:xfrm>
            <a:off x="1666951" y="3290926"/>
            <a:ext cx="2839212" cy="4864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세팅, 안내, 무대 등 구역별 작업자 분리로 동선 겹침 및 혼잡 방지</a:t>
            </a:r>
            <a:endParaRPr lang="en-US" sz="1100" dirty="0"/>
          </a:p>
        </p:txBody>
      </p:sp>
      <p:pic>
        <p:nvPicPr>
          <p:cNvPr id="14" name="Image 3" descr="preencoded.png"/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1047902" y="3952951"/>
            <a:ext cx="247802" cy="247802"/>
          </a:xfrm>
          <a:prstGeom prst="rect">
            <a:avLst/>
          </a:prstGeom>
        </p:spPr>
      </p:pic>
      <p:sp>
        <p:nvSpPr>
          <p:cNvPr id="15" name="Text 9"/>
          <p:cNvSpPr txBox="1"/>
          <p:nvPr/>
        </p:nvSpPr>
        <p:spPr>
          <a:xfrm>
            <a:off x="1476756" y="3905402"/>
            <a:ext cx="3067812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kern="0" spc="-37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효율적인 병렬작업 (Tips)</a:t>
            </a:r>
            <a:endParaRPr lang="en-US" sz="1500" dirty="0"/>
          </a:p>
        </p:txBody>
      </p:sp>
      <p:sp>
        <p:nvSpPr>
          <p:cNvPr id="16" name="Text 10"/>
          <p:cNvSpPr txBox="1"/>
          <p:nvPr/>
        </p:nvSpPr>
        <p:spPr>
          <a:xfrm>
            <a:off x="1666951" y="4276649"/>
            <a:ext cx="2839212" cy="4864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0F172A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동시 진행:</a:t>
            </a:r>
            <a:r>
              <a:rPr lang="en-US" sz="11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무대 내부 리허설을 진행하는 동안 외부에서는 다과 및 데스크 세팅 동시 완료</a:t>
            </a:r>
            <a:endParaRPr lang="en-US" sz="1100" dirty="0"/>
          </a:p>
        </p:txBody>
      </p:sp>
      <p:sp>
        <p:nvSpPr>
          <p:cNvPr id="17" name="Text 11"/>
          <p:cNvSpPr txBox="1"/>
          <p:nvPr/>
        </p:nvSpPr>
        <p:spPr>
          <a:xfrm>
            <a:off x="1666951" y="4762195"/>
            <a:ext cx="2839212" cy="734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0F172A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무대 전환:</a:t>
            </a:r>
            <a:r>
              <a:rPr lang="en-US" sz="11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프로그램 전환 시 스태프별 전담 집기(포디움, 의자 등)를 사전 지정하여 공백 최소화</a:t>
            </a:r>
            <a:endParaRPr lang="en-US" sz="1100" dirty="0"/>
          </a:p>
        </p:txBody>
      </p:sp>
      <p:sp>
        <p:nvSpPr>
          <p:cNvPr id="18" name="Text 12"/>
          <p:cNvSpPr txBox="1"/>
          <p:nvPr/>
        </p:nvSpPr>
        <p:spPr>
          <a:xfrm>
            <a:off x="5143500" y="1904695"/>
            <a:ext cx="6477610" cy="2478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[실전 예시] 당일 스태프 업무 배분표 (326 토크콘서트 기준)</a:t>
            </a:r>
            <a:endParaRPr lang="en-US" sz="1300" dirty="0"/>
          </a:p>
        </p:txBody>
      </p:sp>
      <p:graphicFrame>
        <p:nvGraphicFramePr>
          <p:cNvPr id="1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143500" y="2305202"/>
          <a:ext cx="6277355" cy="3947060"/>
        </p:xfrm>
        <a:graphic>
          <a:graphicData uri="http://schemas.openxmlformats.org/drawingml/2006/table">
            <a:tbl>
              <a:tblPr/>
              <a:tblGrid>
                <a:gridCol w="11301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807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362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3019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18084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FFFFFF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시간대</a:t>
                      </a:r>
                      <a:endParaRPr lang="en-US" sz="105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95098" marR="95098" marT="114300" marB="114300" anchor="ctr">
                    <a:lnL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E3A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5AA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FFFFFF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프로그램</a:t>
                      </a:r>
                      <a:endParaRPr lang="en-US" sz="105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95098" marR="95098" marT="114300" marB="114300" anchor="ctr">
                    <a:lnL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E3A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5AA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50" dirty="0">
                          <a:solidFill>
                            <a:srgbClr val="FFFFFF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스태프 역할</a:t>
                      </a:r>
                      <a:endParaRPr lang="en-US" sz="105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142646" marR="142646" marT="114300" marB="114300" anchor="ctr">
                    <a:lnL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E3A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5AA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FFFFFF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담당자</a:t>
                      </a:r>
                      <a:endParaRPr lang="en-US" sz="105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95098" marR="95098" marT="114300" marB="114300" anchor="ctr">
                    <a:lnL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E3A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5A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8084">
                <a:tc rowSpan="2"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1E3A5F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13:00~14:00</a:t>
                      </a:r>
                      <a:endParaRPr lang="en-US" sz="105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95098" marR="95098" marT="95098" marB="95098" anchor="ctr">
                    <a:lnL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E3A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1E3A5F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현장 세팅</a:t>
                      </a:r>
                      <a:endParaRPr lang="en-US" sz="105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95098" marR="95098" marT="95098" marB="95098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E3A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50" dirty="0">
                          <a:solidFill>
                            <a:srgbClr val="334155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행사 PPT 연동 및 마이크 음향 테스트</a:t>
                      </a:r>
                      <a:endParaRPr lang="en-US" sz="105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142646" marR="142646" marT="95098" marB="95098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E3A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475569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김OO</a:t>
                      </a:r>
                      <a:endParaRPr lang="en-US" sz="105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95098" marR="95098" marT="95098" marB="95098" anchor="ctr">
                    <a:lnL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E3A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8084">
                <a:tc vMerge="1">
                  <a:txBody>
                    <a:bodyPr/>
                    <a:lstStyle/>
                    <a:p>
                      <a:endParaRPr lang="en-K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K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50" dirty="0">
                          <a:solidFill>
                            <a:srgbClr val="334155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무대 포디움 및 청중 좌석 도면 세팅</a:t>
                      </a:r>
                      <a:endParaRPr lang="en-US" sz="105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142646" marR="142646" marT="95098" marB="95098" anchor="ctr">
                    <a:lnL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475569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공OO 외 2명</a:t>
                      </a:r>
                      <a:endParaRPr lang="en-US" sz="105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95098" marR="95098" marT="95098" marB="95098" anchor="ctr">
                    <a:lnL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8084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1E3A5F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14:00~14:30</a:t>
                      </a:r>
                      <a:endParaRPr lang="en-US" sz="105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95098" marR="95098" marT="95098" marB="95098" anchor="ctr">
                    <a:lnL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1E3A5F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전체 리허설</a:t>
                      </a:r>
                      <a:endParaRPr lang="en-US" sz="105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95098" marR="95098" marT="95098" marB="95098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50" dirty="0">
                          <a:solidFill>
                            <a:srgbClr val="334155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사회자 대본 리딩 및 큐사인/동선 최종 점검</a:t>
                      </a:r>
                      <a:endParaRPr lang="en-US" sz="105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142646" marR="142646" marT="95098" marB="95098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475569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리허설 참여자</a:t>
                      </a:r>
                      <a:endParaRPr lang="en-US" sz="105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95098" marR="95098" marT="95098" marB="95098" anchor="ctr">
                    <a:lnL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8084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1E3A5F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14:30~15:00</a:t>
                      </a:r>
                      <a:endParaRPr lang="en-US" sz="105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95098" marR="95098" marT="95098" marB="95098" anchor="ctr">
                    <a:lnL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1E3A5F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입장 및 안내</a:t>
                      </a:r>
                      <a:endParaRPr lang="en-US" sz="105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95098" marR="95098" marT="95098" marB="95098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50" dirty="0">
                          <a:solidFill>
                            <a:srgbClr val="334155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외부 길 안내, 식순지 배포, 지정석 안내</a:t>
                      </a:r>
                      <a:endParaRPr lang="en-US" sz="105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142646" marR="142646" marT="95098" marB="95098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475569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한OO 외 4명</a:t>
                      </a:r>
                      <a:endParaRPr lang="en-US" sz="105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95098" marR="95098" marT="95098" marB="95098" anchor="ctr">
                    <a:lnL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8084">
                <a:tc rowSpan="2"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1E3A5F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15:00~16:50</a:t>
                      </a:r>
                      <a:endParaRPr lang="en-US" sz="105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95098" marR="95098" marT="95098" marB="95098" anchor="ctr">
                    <a:lnL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1E3A5F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본 행사 진행</a:t>
                      </a:r>
                      <a:endParaRPr lang="en-US" sz="105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95098" marR="95098" marT="95098" marB="95098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50" dirty="0">
                          <a:solidFill>
                            <a:srgbClr val="334155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질의응답(Q&amp;A) 시 무선 마이크 전달/회수</a:t>
                      </a:r>
                      <a:endParaRPr lang="en-US" sz="105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142646" marR="142646" marT="95098" marB="95098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475569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원OO, 이OO</a:t>
                      </a:r>
                      <a:endParaRPr lang="en-US" sz="105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95098" marR="95098" marT="95098" marB="95098" anchor="ctr">
                    <a:lnL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8084">
                <a:tc vMerge="1">
                  <a:txBody>
                    <a:bodyPr/>
                    <a:lstStyle/>
                    <a:p>
                      <a:endParaRPr lang="en-K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K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50" dirty="0">
                          <a:solidFill>
                            <a:srgbClr val="334155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행사장 와이드 컷 및 연사 클로즈업 촬영</a:t>
                      </a:r>
                      <a:endParaRPr lang="en-US" sz="105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142646" marR="142646" marT="95098" marB="95098" anchor="ctr">
                    <a:lnL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475569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김OO, 곽OO</a:t>
                      </a:r>
                      <a:endParaRPr lang="en-US" sz="105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95098" marR="95098" marT="95098" marB="95098" anchor="ctr">
                    <a:lnL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8084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1E3A5F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16:50~17:00</a:t>
                      </a:r>
                      <a:endParaRPr lang="en-US" sz="105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95098" marR="95098" marT="95098" marB="95098" anchor="ctr">
                    <a:lnL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1E3A5F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기념 사진</a:t>
                      </a:r>
                      <a:endParaRPr lang="en-US" sz="105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95098" marR="95098" marT="95098" marB="95098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50" dirty="0">
                          <a:solidFill>
                            <a:srgbClr val="334155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사진용 현수막/배너 무대 중앙으로 이동</a:t>
                      </a:r>
                      <a:endParaRPr lang="en-US" sz="105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142646" marR="142646" marT="95098" marB="95098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475569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공OO 외 2명</a:t>
                      </a:r>
                      <a:endParaRPr lang="en-US" sz="105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95098" marR="95098" marT="95098" marB="95098" anchor="ctr">
                    <a:lnL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8084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1E3A5F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17:00~</a:t>
                      </a:r>
                      <a:endParaRPr lang="en-US" sz="105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95098" marR="95098" marT="95098" marB="95098" anchor="ctr">
                    <a:lnL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1E3A5F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공간 원상복구</a:t>
                      </a:r>
                      <a:endParaRPr lang="en-US" sz="105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95098" marR="95098" marT="95098" marB="95098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50" dirty="0">
                          <a:solidFill>
                            <a:srgbClr val="334155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테이블/의자 원위치 및 외부 집기류 회수</a:t>
                      </a:r>
                      <a:endParaRPr lang="en-US" sz="105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142646" marR="142646" marT="95098" marB="95098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475569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스태프 전체</a:t>
                      </a:r>
                      <a:endParaRPr lang="en-US" sz="105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95098" marR="95098" marT="95098" marB="95098" anchor="ctr">
                    <a:lnL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20" name="Text 13"/>
          <p:cNvSpPr txBox="1"/>
          <p:nvPr/>
        </p:nvSpPr>
        <p:spPr>
          <a:xfrm>
            <a:off x="11162995" y="6381598"/>
            <a:ext cx="648310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94A3B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rcRect t="-420" b="-420"/>
          <a:stretch/>
        </p:blipFill>
        <p:spPr>
          <a:xfrm>
            <a:off x="571500" y="428854"/>
            <a:ext cx="761695" cy="57607"/>
          </a:xfrm>
          <a:prstGeom prst="rect">
            <a:avLst/>
          </a:prstGeom>
        </p:spPr>
      </p:pic>
      <p:pic>
        <p:nvPicPr>
          <p:cNvPr id="5" name="Image 1" descr="preencoded.png"/>
          <p:cNvPicPr>
            <a:picLocks noChangeAspect="1"/>
          </p:cNvPicPr>
          <p:nvPr/>
        </p:nvPicPr>
        <p:blipFill>
          <a:blip r:embed="rId4"/>
          <a:srcRect l="-4" r="-4"/>
          <a:stretch/>
        </p:blipFill>
        <p:spPr>
          <a:xfrm>
            <a:off x="571500" y="1714500"/>
            <a:ext cx="3829507" cy="4591202"/>
          </a:xfrm>
          <a:prstGeom prst="rect">
            <a:avLst/>
          </a:prstGeom>
        </p:spPr>
      </p:pic>
      <p:pic>
        <p:nvPicPr>
          <p:cNvPr id="6" name="Image 2" descr="preencoded.png"/>
          <p:cNvPicPr>
            <a:picLocks noChangeAspect="1"/>
          </p:cNvPicPr>
          <p:nvPr/>
        </p:nvPicPr>
        <p:blipFill>
          <a:blip r:embed="rId5"/>
          <a:srcRect l="-2089" r="-2089"/>
          <a:stretch/>
        </p:blipFill>
        <p:spPr>
          <a:xfrm>
            <a:off x="857707" y="2476195"/>
            <a:ext cx="3238805" cy="9144"/>
          </a:xfrm>
          <a:prstGeom prst="rect">
            <a:avLst/>
          </a:prstGeom>
        </p:spPr>
      </p:pic>
      <p:sp>
        <p:nvSpPr>
          <p:cNvPr id="7" name="Shape 2"/>
          <p:cNvSpPr/>
          <p:nvPr/>
        </p:nvSpPr>
        <p:spPr>
          <a:xfrm>
            <a:off x="4809744" y="2572207"/>
            <a:ext cx="1476756" cy="2057400"/>
          </a:xfrm>
          <a:prstGeom prst="roundRect">
            <a:avLst>
              <a:gd name="adj" fmla="val 6392"/>
            </a:avLst>
          </a:prstGeom>
          <a:solidFill>
            <a:srgbClr val="FFFFFF"/>
          </a:solidFill>
          <a:ln/>
          <a:effectLst>
            <a:outerShdw blurRad="63500" dist="38100" dir="162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8" name="Shape 3"/>
          <p:cNvSpPr/>
          <p:nvPr/>
        </p:nvSpPr>
        <p:spPr>
          <a:xfrm>
            <a:off x="4809744" y="2572207"/>
            <a:ext cx="1476756" cy="57607"/>
          </a:xfrm>
          <a:prstGeom prst="roundRect">
            <a:avLst>
              <a:gd name="adj" fmla="val 163851"/>
            </a:avLst>
          </a:prstGeom>
          <a:solidFill>
            <a:srgbClr val="94A3B8"/>
          </a:solidFill>
          <a:ln w="12700">
            <a:solidFill>
              <a:srgbClr val="94A3B8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9" name="Shape 4"/>
          <p:cNvSpPr/>
          <p:nvPr/>
        </p:nvSpPr>
        <p:spPr>
          <a:xfrm>
            <a:off x="6715354" y="2572207"/>
            <a:ext cx="1476756" cy="2057400"/>
          </a:xfrm>
          <a:prstGeom prst="roundRect">
            <a:avLst>
              <a:gd name="adj" fmla="val 6392"/>
            </a:avLst>
          </a:prstGeom>
          <a:solidFill>
            <a:srgbClr val="FFFFFF"/>
          </a:solidFill>
          <a:ln/>
          <a:effectLst>
            <a:outerShdw blurRad="63500" dist="38100" dir="162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10" name="Shape 5"/>
          <p:cNvSpPr/>
          <p:nvPr/>
        </p:nvSpPr>
        <p:spPr>
          <a:xfrm>
            <a:off x="6715354" y="2572207"/>
            <a:ext cx="1476756" cy="57607"/>
          </a:xfrm>
          <a:prstGeom prst="roundRect">
            <a:avLst>
              <a:gd name="adj" fmla="val 163851"/>
            </a:avLst>
          </a:prstGeom>
          <a:solidFill>
            <a:srgbClr val="64748B"/>
          </a:solidFill>
          <a:ln w="12700">
            <a:solidFill>
              <a:srgbClr val="64748B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1" name="Shape 6"/>
          <p:cNvSpPr/>
          <p:nvPr/>
        </p:nvSpPr>
        <p:spPr>
          <a:xfrm>
            <a:off x="8620049" y="2572207"/>
            <a:ext cx="1476756" cy="2057400"/>
          </a:xfrm>
          <a:prstGeom prst="roundRect">
            <a:avLst>
              <a:gd name="adj" fmla="val 6392"/>
            </a:avLst>
          </a:prstGeom>
          <a:solidFill>
            <a:srgbClr val="FFFFFF"/>
          </a:solidFill>
          <a:ln/>
          <a:effectLst>
            <a:outerShdw blurRad="63500" dist="38100" dir="162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12" name="Shape 7"/>
          <p:cNvSpPr/>
          <p:nvPr/>
        </p:nvSpPr>
        <p:spPr>
          <a:xfrm>
            <a:off x="8620049" y="2572207"/>
            <a:ext cx="1476756" cy="57607"/>
          </a:xfrm>
          <a:prstGeom prst="roundRect">
            <a:avLst>
              <a:gd name="adj" fmla="val 163851"/>
            </a:avLst>
          </a:prstGeom>
          <a:solidFill>
            <a:srgbClr val="3B82F6"/>
          </a:solidFill>
          <a:ln w="12700">
            <a:solidFill>
              <a:srgbClr val="3B82F6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13" name="Image 3" descr="preencoded.png"/>
          <p:cNvPicPr>
            <a:picLocks noChangeAspect="1"/>
          </p:cNvPicPr>
          <p:nvPr/>
        </p:nvPicPr>
        <p:blipFill>
          <a:blip r:embed="rId6"/>
          <a:srcRect l="-13" r="-13"/>
          <a:stretch/>
        </p:blipFill>
        <p:spPr>
          <a:xfrm>
            <a:off x="10524744" y="2572207"/>
            <a:ext cx="1476756" cy="2057400"/>
          </a:xfrm>
          <a:prstGeom prst="rect">
            <a:avLst/>
          </a:prstGeom>
        </p:spPr>
      </p:pic>
      <p:sp>
        <p:nvSpPr>
          <p:cNvPr id="14" name="Shape 8"/>
          <p:cNvSpPr/>
          <p:nvPr/>
        </p:nvSpPr>
        <p:spPr>
          <a:xfrm>
            <a:off x="4953305" y="4953305"/>
            <a:ext cx="6667805" cy="952805"/>
          </a:xfrm>
          <a:prstGeom prst="roundRect">
            <a:avLst>
              <a:gd name="adj" fmla="val 7678"/>
            </a:avLst>
          </a:prstGeom>
          <a:solidFill>
            <a:srgbClr val="FFFBEB"/>
          </a:solidFill>
          <a:ln/>
        </p:spPr>
        <p:txBody>
          <a:bodyPr/>
          <a:lstStyle/>
          <a:p>
            <a:endParaRPr lang="en-KR"/>
          </a:p>
        </p:txBody>
      </p:sp>
      <p:sp>
        <p:nvSpPr>
          <p:cNvPr id="15" name="Shape 9"/>
          <p:cNvSpPr/>
          <p:nvPr/>
        </p:nvSpPr>
        <p:spPr>
          <a:xfrm>
            <a:off x="4953305" y="4953305"/>
            <a:ext cx="47549" cy="952805"/>
          </a:xfrm>
          <a:prstGeom prst="roundRect">
            <a:avLst>
              <a:gd name="adj" fmla="val 153846"/>
            </a:avLst>
          </a:prstGeom>
          <a:solidFill>
            <a:srgbClr val="F59E0B"/>
          </a:solidFill>
          <a:ln w="12700">
            <a:solidFill>
              <a:srgbClr val="F59E0B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6" name="Text 10"/>
          <p:cNvSpPr txBox="1"/>
          <p:nvPr/>
        </p:nvSpPr>
        <p:spPr>
          <a:xfrm>
            <a:off x="571500" y="619049"/>
            <a:ext cx="97155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kern="0" spc="-75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7단계: 온라인 사전 등록(RSVP)·홍보</a:t>
            </a:r>
            <a:endParaRPr lang="en-US" sz="2800" dirty="0"/>
          </a:p>
        </p:txBody>
      </p:sp>
      <p:sp>
        <p:nvSpPr>
          <p:cNvPr id="17" name="Text 11"/>
          <p:cNvSpPr txBox="1"/>
          <p:nvPr/>
        </p:nvSpPr>
        <p:spPr>
          <a:xfrm>
            <a:off x="571500" y="1190549"/>
            <a:ext cx="9715500" cy="2478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kern="0" spc="-37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체계적인 참석자 관리와 노쇼(No-show) 방지를 위한 데이터 확보 과정입니다.</a:t>
            </a:r>
            <a:endParaRPr lang="en-US" sz="1300" dirty="0"/>
          </a:p>
        </p:txBody>
      </p:sp>
      <p:sp>
        <p:nvSpPr>
          <p:cNvPr id="18" name="Text 12"/>
          <p:cNvSpPr txBox="1"/>
          <p:nvPr/>
        </p:nvSpPr>
        <p:spPr>
          <a:xfrm>
            <a:off x="857707" y="2000707"/>
            <a:ext cx="3429000" cy="305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kern="0" spc="-37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주요 활용 도구 및 기능</a:t>
            </a:r>
            <a:endParaRPr lang="en-US" sz="1600" dirty="0"/>
          </a:p>
        </p:txBody>
      </p:sp>
      <p:sp>
        <p:nvSpPr>
          <p:cNvPr id="19" name="Shape 13"/>
          <p:cNvSpPr/>
          <p:nvPr/>
        </p:nvSpPr>
        <p:spPr>
          <a:xfrm>
            <a:off x="857707" y="2714854"/>
            <a:ext cx="304495" cy="304495"/>
          </a:xfrm>
          <a:prstGeom prst="roundRect">
            <a:avLst>
              <a:gd name="adj" fmla="val 150150"/>
            </a:avLst>
          </a:prstGeom>
          <a:solidFill>
            <a:srgbClr val="EFF6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20" name="Image 4" descr="preencoded.png"/>
          <p:cNvPicPr>
            <a:picLocks noChangeAspect="1"/>
          </p:cNvPicPr>
          <p:nvPr/>
        </p:nvPicPr>
        <p:blipFill>
          <a:blip r:embed="rId7"/>
          <a:srcRect t="-1100" b="-1100"/>
          <a:stretch/>
        </p:blipFill>
        <p:spPr>
          <a:xfrm>
            <a:off x="952805" y="2800807"/>
            <a:ext cx="114300" cy="133502"/>
          </a:xfrm>
          <a:prstGeom prst="rect">
            <a:avLst/>
          </a:prstGeom>
        </p:spPr>
      </p:pic>
      <p:sp>
        <p:nvSpPr>
          <p:cNvPr id="21" name="Text 14"/>
          <p:cNvSpPr txBox="1"/>
          <p:nvPr/>
        </p:nvSpPr>
        <p:spPr>
          <a:xfrm>
            <a:off x="1285646" y="2667305"/>
            <a:ext cx="3001061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온라인 폼 구축</a:t>
            </a:r>
            <a:endParaRPr lang="en-US" sz="1200" dirty="0"/>
          </a:p>
        </p:txBody>
      </p:sp>
      <p:sp>
        <p:nvSpPr>
          <p:cNvPr id="22" name="Text 15"/>
          <p:cNvSpPr txBox="1"/>
          <p:nvPr/>
        </p:nvSpPr>
        <p:spPr>
          <a:xfrm>
            <a:off x="1285646" y="2899562"/>
            <a:ext cx="3001061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구글 폼, 네이버 폼으로 신청자 정보 수집</a:t>
            </a:r>
            <a:endParaRPr lang="en-US" sz="1000" dirty="0"/>
          </a:p>
        </p:txBody>
      </p:sp>
      <p:sp>
        <p:nvSpPr>
          <p:cNvPr id="23" name="Shape 16"/>
          <p:cNvSpPr/>
          <p:nvPr/>
        </p:nvSpPr>
        <p:spPr>
          <a:xfrm>
            <a:off x="857707" y="3381451"/>
            <a:ext cx="304495" cy="304495"/>
          </a:xfrm>
          <a:prstGeom prst="roundRect">
            <a:avLst>
              <a:gd name="adj" fmla="val 150150"/>
            </a:avLst>
          </a:prstGeom>
          <a:solidFill>
            <a:srgbClr val="EFF6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24" name="Image 5" descr="preencoded.png"/>
          <p:cNvPicPr>
            <a:picLocks noChangeAspect="1"/>
          </p:cNvPicPr>
          <p:nvPr/>
        </p:nvPicPr>
        <p:blipFill>
          <a:blip r:embed="rId8"/>
          <a:srcRect t="-1100" b="-1100"/>
          <a:stretch/>
        </p:blipFill>
        <p:spPr>
          <a:xfrm>
            <a:off x="952805" y="3467405"/>
            <a:ext cx="114300" cy="133502"/>
          </a:xfrm>
          <a:prstGeom prst="rect">
            <a:avLst/>
          </a:prstGeom>
        </p:spPr>
      </p:pic>
      <p:sp>
        <p:nvSpPr>
          <p:cNvPr id="25" name="Text 17"/>
          <p:cNvSpPr txBox="1"/>
          <p:nvPr/>
        </p:nvSpPr>
        <p:spPr>
          <a:xfrm>
            <a:off x="1285646" y="3333902"/>
            <a:ext cx="3001061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QR코드 및 링크</a:t>
            </a:r>
            <a:endParaRPr lang="en-US" sz="1200" dirty="0"/>
          </a:p>
        </p:txBody>
      </p:sp>
      <p:sp>
        <p:nvSpPr>
          <p:cNvPr id="26" name="Text 18"/>
          <p:cNvSpPr txBox="1"/>
          <p:nvPr/>
        </p:nvSpPr>
        <p:spPr>
          <a:xfrm>
            <a:off x="1285646" y="3566160"/>
            <a:ext cx="3001061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웹/모바일 홍보물 삽입으로 접근성 강화</a:t>
            </a:r>
            <a:endParaRPr lang="en-US" sz="1000" dirty="0"/>
          </a:p>
        </p:txBody>
      </p:sp>
      <p:sp>
        <p:nvSpPr>
          <p:cNvPr id="27" name="Shape 19"/>
          <p:cNvSpPr/>
          <p:nvPr/>
        </p:nvSpPr>
        <p:spPr>
          <a:xfrm>
            <a:off x="857707" y="4048049"/>
            <a:ext cx="304495" cy="304495"/>
          </a:xfrm>
          <a:prstGeom prst="roundRect">
            <a:avLst>
              <a:gd name="adj" fmla="val 150150"/>
            </a:avLst>
          </a:prstGeom>
          <a:solidFill>
            <a:srgbClr val="EFF6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28" name="Image 6" descr="preencoded.png"/>
          <p:cNvPicPr>
            <a:picLocks noChangeAspect="1"/>
          </p:cNvPicPr>
          <p:nvPr/>
        </p:nvPicPr>
        <p:blipFill>
          <a:blip r:embed="rId9"/>
          <a:srcRect l="-837" r="-837"/>
          <a:stretch/>
        </p:blipFill>
        <p:spPr>
          <a:xfrm>
            <a:off x="933602" y="4134002"/>
            <a:ext cx="152705" cy="133502"/>
          </a:xfrm>
          <a:prstGeom prst="rect">
            <a:avLst/>
          </a:prstGeom>
        </p:spPr>
      </p:pic>
      <p:sp>
        <p:nvSpPr>
          <p:cNvPr id="29" name="Text 20"/>
          <p:cNvSpPr txBox="1"/>
          <p:nvPr/>
        </p:nvSpPr>
        <p:spPr>
          <a:xfrm>
            <a:off x="1285646" y="4000500"/>
            <a:ext cx="3001061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필수 정보 제공</a:t>
            </a:r>
            <a:endParaRPr lang="en-US" sz="1200" dirty="0"/>
          </a:p>
        </p:txBody>
      </p:sp>
      <p:sp>
        <p:nvSpPr>
          <p:cNvPr id="30" name="Text 21"/>
          <p:cNvSpPr txBox="1"/>
          <p:nvPr/>
        </p:nvSpPr>
        <p:spPr>
          <a:xfrm>
            <a:off x="1285646" y="4232758"/>
            <a:ext cx="3001061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행사 약도, 주차 안내, 세부 식순 포함</a:t>
            </a:r>
            <a:endParaRPr lang="en-US" sz="1000" dirty="0"/>
          </a:p>
        </p:txBody>
      </p:sp>
      <p:sp>
        <p:nvSpPr>
          <p:cNvPr id="31" name="Shape 22"/>
          <p:cNvSpPr/>
          <p:nvPr/>
        </p:nvSpPr>
        <p:spPr>
          <a:xfrm>
            <a:off x="857707" y="4714646"/>
            <a:ext cx="304495" cy="304495"/>
          </a:xfrm>
          <a:prstGeom prst="roundRect">
            <a:avLst>
              <a:gd name="adj" fmla="val 150150"/>
            </a:avLst>
          </a:prstGeom>
          <a:solidFill>
            <a:srgbClr val="EFF6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32" name="Image 7" descr="preencoded.png"/>
          <p:cNvPicPr>
            <a:picLocks noChangeAspect="1"/>
          </p:cNvPicPr>
          <p:nvPr/>
        </p:nvPicPr>
        <p:blipFill>
          <a:blip r:embed="rId10"/>
          <a:srcRect t="-1100" b="-1100"/>
          <a:stretch/>
        </p:blipFill>
        <p:spPr>
          <a:xfrm>
            <a:off x="952805" y="4800600"/>
            <a:ext cx="114300" cy="133502"/>
          </a:xfrm>
          <a:prstGeom prst="rect">
            <a:avLst/>
          </a:prstGeom>
        </p:spPr>
      </p:pic>
      <p:sp>
        <p:nvSpPr>
          <p:cNvPr id="33" name="Text 23"/>
          <p:cNvSpPr txBox="1"/>
          <p:nvPr/>
        </p:nvSpPr>
        <p:spPr>
          <a:xfrm>
            <a:off x="1285646" y="4667098"/>
            <a:ext cx="3001061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리마인드 발송</a:t>
            </a:r>
            <a:endParaRPr lang="en-US" sz="1200" dirty="0"/>
          </a:p>
        </p:txBody>
      </p:sp>
      <p:sp>
        <p:nvSpPr>
          <p:cNvPr id="34" name="Text 24"/>
          <p:cNvSpPr txBox="1"/>
          <p:nvPr/>
        </p:nvSpPr>
        <p:spPr>
          <a:xfrm>
            <a:off x="1285646" y="4899355"/>
            <a:ext cx="3001061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노쇼 방지를 위한 행사 전 안내 문자 전송</a:t>
            </a:r>
            <a:endParaRPr lang="en-US" sz="1000" dirty="0"/>
          </a:p>
        </p:txBody>
      </p:sp>
      <p:sp>
        <p:nvSpPr>
          <p:cNvPr id="35" name="Shape 25"/>
          <p:cNvSpPr/>
          <p:nvPr/>
        </p:nvSpPr>
        <p:spPr>
          <a:xfrm>
            <a:off x="857707" y="5381244"/>
            <a:ext cx="304495" cy="304495"/>
          </a:xfrm>
          <a:prstGeom prst="roundRect">
            <a:avLst>
              <a:gd name="adj" fmla="val 150150"/>
            </a:avLst>
          </a:prstGeom>
          <a:solidFill>
            <a:srgbClr val="EFF6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36" name="Image 8" descr="preencoded.png"/>
          <p:cNvPicPr>
            <a:picLocks noChangeAspect="1"/>
          </p:cNvPicPr>
          <p:nvPr/>
        </p:nvPicPr>
        <p:blipFill>
          <a:blip r:embed="rId11"/>
          <a:srcRect t="-1100" b="-1100"/>
          <a:stretch/>
        </p:blipFill>
        <p:spPr>
          <a:xfrm>
            <a:off x="952805" y="5467198"/>
            <a:ext cx="114300" cy="133502"/>
          </a:xfrm>
          <a:prstGeom prst="rect">
            <a:avLst/>
          </a:prstGeom>
        </p:spPr>
      </p:pic>
      <p:sp>
        <p:nvSpPr>
          <p:cNvPr id="37" name="Text 26"/>
          <p:cNvSpPr txBox="1"/>
          <p:nvPr/>
        </p:nvSpPr>
        <p:spPr>
          <a:xfrm>
            <a:off x="1285646" y="5333695"/>
            <a:ext cx="3001061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현장 체크인 연동</a:t>
            </a:r>
            <a:endParaRPr lang="en-US" sz="1200" dirty="0"/>
          </a:p>
        </p:txBody>
      </p:sp>
      <p:sp>
        <p:nvSpPr>
          <p:cNvPr id="38" name="Text 27"/>
          <p:cNvSpPr txBox="1"/>
          <p:nvPr/>
        </p:nvSpPr>
        <p:spPr>
          <a:xfrm>
            <a:off x="1285646" y="5565953"/>
            <a:ext cx="3001061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취합된 명단을 현장 데스크 시스템과 동기화</a:t>
            </a:r>
            <a:endParaRPr lang="en-US" sz="1000" dirty="0"/>
          </a:p>
        </p:txBody>
      </p:sp>
      <p:sp>
        <p:nvSpPr>
          <p:cNvPr id="39" name="Text 28"/>
          <p:cNvSpPr txBox="1"/>
          <p:nvPr/>
        </p:nvSpPr>
        <p:spPr>
          <a:xfrm>
            <a:off x="4953305" y="1714500"/>
            <a:ext cx="6810451" cy="305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kern="0" spc="-37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사전 등록 및 홍보 프로세스</a:t>
            </a:r>
            <a:endParaRPr lang="en-US" sz="1600" dirty="0"/>
          </a:p>
        </p:txBody>
      </p:sp>
      <p:sp>
        <p:nvSpPr>
          <p:cNvPr id="40" name="Text 29"/>
          <p:cNvSpPr txBox="1"/>
          <p:nvPr/>
        </p:nvSpPr>
        <p:spPr>
          <a:xfrm>
            <a:off x="4953305" y="2095805"/>
            <a:ext cx="681045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참석자 모집부터 현장 체크인까지의 유기적인 데이터 흐름입니다.</a:t>
            </a:r>
            <a:endParaRPr lang="en-US" sz="1200" dirty="0"/>
          </a:p>
        </p:txBody>
      </p:sp>
      <p:pic>
        <p:nvPicPr>
          <p:cNvPr id="41" name="Image 9" descr="preencoded.png"/>
          <p:cNvPicPr>
            <a:picLocks noChangeAspect="1"/>
          </p:cNvPicPr>
          <p:nvPr/>
        </p:nvPicPr>
        <p:blipFill>
          <a:blip r:embed="rId12"/>
          <a:srcRect l="-50" r="-50"/>
          <a:stretch/>
        </p:blipFill>
        <p:spPr>
          <a:xfrm>
            <a:off x="5376672" y="2809951"/>
            <a:ext cx="342900" cy="304495"/>
          </a:xfrm>
          <a:prstGeom prst="rect">
            <a:avLst/>
          </a:prstGeom>
        </p:spPr>
      </p:pic>
      <p:sp>
        <p:nvSpPr>
          <p:cNvPr id="42" name="Text 30"/>
          <p:cNvSpPr txBox="1"/>
          <p:nvPr/>
        </p:nvSpPr>
        <p:spPr>
          <a:xfrm>
            <a:off x="4891126" y="3333902"/>
            <a:ext cx="1314907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75" dirty="0">
                <a:solidFill>
                  <a:srgbClr val="94A3B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STEP 01</a:t>
            </a:r>
            <a:endParaRPr lang="en-US" sz="900" dirty="0"/>
          </a:p>
        </p:txBody>
      </p:sp>
      <p:sp>
        <p:nvSpPr>
          <p:cNvPr id="43" name="Text 31"/>
          <p:cNvSpPr txBox="1"/>
          <p:nvPr/>
        </p:nvSpPr>
        <p:spPr>
          <a:xfrm>
            <a:off x="4879238" y="3571646"/>
            <a:ext cx="1337767" cy="2478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kern="0" spc="-37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폼 제작·배포</a:t>
            </a:r>
            <a:endParaRPr lang="en-US" sz="1300" dirty="0"/>
          </a:p>
        </p:txBody>
      </p:sp>
      <p:sp>
        <p:nvSpPr>
          <p:cNvPr id="44" name="Text 32"/>
          <p:cNvSpPr txBox="1"/>
          <p:nvPr/>
        </p:nvSpPr>
        <p:spPr>
          <a:xfrm>
            <a:off x="4900270" y="3952951"/>
            <a:ext cx="1295705" cy="3529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신청 폼 개설 및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온라인 채널 홍보</a:t>
            </a:r>
            <a:endParaRPr lang="en-US" sz="900" dirty="0"/>
          </a:p>
        </p:txBody>
      </p:sp>
      <p:pic>
        <p:nvPicPr>
          <p:cNvPr id="45" name="Image 10" descr="preencoded.png"/>
          <p:cNvPicPr>
            <a:picLocks noChangeAspect="1"/>
          </p:cNvPicPr>
          <p:nvPr/>
        </p:nvPicPr>
        <p:blipFill>
          <a:blip r:embed="rId13"/>
          <a:srcRect l="-57" r="-57"/>
          <a:stretch/>
        </p:blipFill>
        <p:spPr>
          <a:xfrm>
            <a:off x="6400800" y="3381451"/>
            <a:ext cx="200254" cy="228600"/>
          </a:xfrm>
          <a:prstGeom prst="rect">
            <a:avLst/>
          </a:prstGeom>
        </p:spPr>
      </p:pic>
      <p:pic>
        <p:nvPicPr>
          <p:cNvPr id="46" name="Image 11" descr="preencoded.png"/>
          <p:cNvPicPr>
            <a:picLocks noChangeAspect="1"/>
          </p:cNvPicPr>
          <p:nvPr/>
        </p:nvPicPr>
        <p:blipFill>
          <a:blip r:embed="rId14"/>
          <a:srcRect l="-107" r="-107"/>
          <a:stretch/>
        </p:blipFill>
        <p:spPr>
          <a:xfrm>
            <a:off x="7319772" y="2809951"/>
            <a:ext cx="267005" cy="304495"/>
          </a:xfrm>
          <a:prstGeom prst="rect">
            <a:avLst/>
          </a:prstGeom>
        </p:spPr>
      </p:pic>
      <p:sp>
        <p:nvSpPr>
          <p:cNvPr id="47" name="Text 33"/>
          <p:cNvSpPr txBox="1"/>
          <p:nvPr/>
        </p:nvSpPr>
        <p:spPr>
          <a:xfrm>
            <a:off x="6795821" y="3333902"/>
            <a:ext cx="1314907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75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STEP 02</a:t>
            </a:r>
            <a:endParaRPr lang="en-US" sz="900" dirty="0"/>
          </a:p>
        </p:txBody>
      </p:sp>
      <p:sp>
        <p:nvSpPr>
          <p:cNvPr id="48" name="Text 34"/>
          <p:cNvSpPr txBox="1"/>
          <p:nvPr/>
        </p:nvSpPr>
        <p:spPr>
          <a:xfrm>
            <a:off x="6784848" y="3571646"/>
            <a:ext cx="1337767" cy="2478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kern="0" spc="-37" dirty="0">
                <a:solidFill>
                  <a:srgbClr val="1E293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데이터 취합</a:t>
            </a:r>
            <a:endParaRPr lang="en-US" sz="1300" dirty="0"/>
          </a:p>
        </p:txBody>
      </p:sp>
      <p:sp>
        <p:nvSpPr>
          <p:cNvPr id="49" name="Text 35"/>
          <p:cNvSpPr txBox="1"/>
          <p:nvPr/>
        </p:nvSpPr>
        <p:spPr>
          <a:xfrm>
            <a:off x="6805879" y="3952951"/>
            <a:ext cx="1295705" cy="3529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신청자 명단 확보 및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실시간 모니터링</a:t>
            </a:r>
            <a:endParaRPr lang="en-US" sz="900" dirty="0"/>
          </a:p>
        </p:txBody>
      </p:sp>
      <p:pic>
        <p:nvPicPr>
          <p:cNvPr id="50" name="Image 12" descr="preencoded.png"/>
          <p:cNvPicPr>
            <a:picLocks noChangeAspect="1"/>
          </p:cNvPicPr>
          <p:nvPr/>
        </p:nvPicPr>
        <p:blipFill>
          <a:blip r:embed="rId15"/>
          <a:srcRect l="-57" r="-57"/>
          <a:stretch/>
        </p:blipFill>
        <p:spPr>
          <a:xfrm>
            <a:off x="8305495" y="3381451"/>
            <a:ext cx="200254" cy="228600"/>
          </a:xfrm>
          <a:prstGeom prst="rect">
            <a:avLst/>
          </a:prstGeom>
        </p:spPr>
      </p:pic>
      <p:pic>
        <p:nvPicPr>
          <p:cNvPr id="51" name="Image 13" descr="preencoded.png"/>
          <p:cNvPicPr>
            <a:picLocks noChangeAspect="1"/>
          </p:cNvPicPr>
          <p:nvPr/>
        </p:nvPicPr>
        <p:blipFill>
          <a:blip r:embed="rId16"/>
          <a:srcRect/>
          <a:stretch/>
        </p:blipFill>
        <p:spPr>
          <a:xfrm>
            <a:off x="9206179" y="2809951"/>
            <a:ext cx="304495" cy="304495"/>
          </a:xfrm>
          <a:prstGeom prst="rect">
            <a:avLst/>
          </a:prstGeom>
        </p:spPr>
      </p:pic>
      <p:sp>
        <p:nvSpPr>
          <p:cNvPr id="52" name="Text 36"/>
          <p:cNvSpPr txBox="1"/>
          <p:nvPr/>
        </p:nvSpPr>
        <p:spPr>
          <a:xfrm>
            <a:off x="8701430" y="3333902"/>
            <a:ext cx="1314907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75" dirty="0">
                <a:solidFill>
                  <a:srgbClr val="3B82F6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STEP 03</a:t>
            </a:r>
            <a:endParaRPr lang="en-US" sz="900" dirty="0"/>
          </a:p>
        </p:txBody>
      </p:sp>
      <p:sp>
        <p:nvSpPr>
          <p:cNvPr id="53" name="Text 37"/>
          <p:cNvSpPr txBox="1"/>
          <p:nvPr/>
        </p:nvSpPr>
        <p:spPr>
          <a:xfrm>
            <a:off x="8689543" y="3571646"/>
            <a:ext cx="1337767" cy="2478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kern="0" spc="-37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사전 리마인드</a:t>
            </a:r>
            <a:endParaRPr lang="en-US" sz="1300" dirty="0"/>
          </a:p>
        </p:txBody>
      </p:sp>
      <p:sp>
        <p:nvSpPr>
          <p:cNvPr id="54" name="Text 38"/>
          <p:cNvSpPr txBox="1"/>
          <p:nvPr/>
        </p:nvSpPr>
        <p:spPr>
          <a:xfrm>
            <a:off x="8710574" y="3952951"/>
            <a:ext cx="1295705" cy="3529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행사 1~2일 전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최종 안내문자 발송</a:t>
            </a:r>
            <a:endParaRPr lang="en-US" sz="900" dirty="0"/>
          </a:p>
        </p:txBody>
      </p:sp>
      <p:pic>
        <p:nvPicPr>
          <p:cNvPr id="55" name="Image 14" descr="preencoded.png"/>
          <p:cNvPicPr>
            <a:picLocks noChangeAspect="1"/>
          </p:cNvPicPr>
          <p:nvPr/>
        </p:nvPicPr>
        <p:blipFill>
          <a:blip r:embed="rId17"/>
          <a:srcRect l="-57" r="-57"/>
          <a:stretch/>
        </p:blipFill>
        <p:spPr>
          <a:xfrm>
            <a:off x="10211105" y="3381451"/>
            <a:ext cx="200254" cy="228600"/>
          </a:xfrm>
          <a:prstGeom prst="rect">
            <a:avLst/>
          </a:prstGeom>
        </p:spPr>
      </p:pic>
      <p:pic>
        <p:nvPicPr>
          <p:cNvPr id="56" name="Image 15" descr="preencoded.png"/>
          <p:cNvPicPr>
            <a:picLocks noChangeAspect="1"/>
          </p:cNvPicPr>
          <p:nvPr/>
        </p:nvPicPr>
        <p:blipFill>
          <a:blip r:embed="rId18"/>
          <a:srcRect/>
          <a:stretch/>
        </p:blipFill>
        <p:spPr>
          <a:xfrm>
            <a:off x="11101730" y="2809951"/>
            <a:ext cx="323698" cy="323698"/>
          </a:xfrm>
          <a:prstGeom prst="rect">
            <a:avLst/>
          </a:prstGeom>
        </p:spPr>
      </p:pic>
      <p:sp>
        <p:nvSpPr>
          <p:cNvPr id="57" name="Text 39"/>
          <p:cNvSpPr txBox="1"/>
          <p:nvPr/>
        </p:nvSpPr>
        <p:spPr>
          <a:xfrm>
            <a:off x="10606126" y="3333902"/>
            <a:ext cx="1314907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75" dirty="0">
                <a:solidFill>
                  <a:srgbClr val="1D4ED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STEP 04</a:t>
            </a:r>
            <a:endParaRPr lang="en-US" sz="900" dirty="0"/>
          </a:p>
        </p:txBody>
      </p:sp>
      <p:sp>
        <p:nvSpPr>
          <p:cNvPr id="58" name="Text 40"/>
          <p:cNvSpPr txBox="1"/>
          <p:nvPr/>
        </p:nvSpPr>
        <p:spPr>
          <a:xfrm>
            <a:off x="10594238" y="3571646"/>
            <a:ext cx="1337767" cy="2478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kern="0" spc="-37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현장 연동</a:t>
            </a:r>
            <a:endParaRPr lang="en-US" sz="1300" dirty="0"/>
          </a:p>
        </p:txBody>
      </p:sp>
      <p:sp>
        <p:nvSpPr>
          <p:cNvPr id="59" name="Text 41"/>
          <p:cNvSpPr txBox="1"/>
          <p:nvPr/>
        </p:nvSpPr>
        <p:spPr>
          <a:xfrm>
            <a:off x="10615270" y="3952951"/>
            <a:ext cx="1295705" cy="3529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1E40A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확정 명단 기반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1E40A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안내 데스크 체크인</a:t>
            </a:r>
            <a:endParaRPr lang="en-US" sz="900" dirty="0"/>
          </a:p>
        </p:txBody>
      </p:sp>
      <p:pic>
        <p:nvPicPr>
          <p:cNvPr id="60" name="Image 16" descr="preencoded.png"/>
          <p:cNvPicPr>
            <a:picLocks noChangeAspect="1"/>
          </p:cNvPicPr>
          <p:nvPr/>
        </p:nvPicPr>
        <p:blipFill>
          <a:blip r:embed="rId19"/>
          <a:srcRect l="-133" r="-133"/>
          <a:stretch/>
        </p:blipFill>
        <p:spPr>
          <a:xfrm>
            <a:off x="5296205" y="5315407"/>
            <a:ext cx="171907" cy="228600"/>
          </a:xfrm>
          <a:prstGeom prst="rect">
            <a:avLst/>
          </a:prstGeom>
        </p:spPr>
      </p:pic>
      <p:sp>
        <p:nvSpPr>
          <p:cNvPr id="61" name="Text 42"/>
          <p:cNvSpPr txBox="1"/>
          <p:nvPr/>
        </p:nvSpPr>
        <p:spPr>
          <a:xfrm>
            <a:off x="5715000" y="5143500"/>
            <a:ext cx="5734202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B4530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실무 팁 (Quick Tip)</a:t>
            </a:r>
            <a:endParaRPr lang="en-US" sz="1100" dirty="0"/>
          </a:p>
        </p:txBody>
      </p:sp>
      <p:sp>
        <p:nvSpPr>
          <p:cNvPr id="62" name="Text 43"/>
          <p:cNvSpPr txBox="1"/>
          <p:nvPr/>
        </p:nvSpPr>
        <p:spPr>
          <a:xfrm>
            <a:off x="5715000" y="5381244"/>
            <a:ext cx="5696712" cy="4005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51A0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온라인 폼 제작 시 '개인정보 수집 및 이용 동의' 항목을 반드시 포함해야 합니다. 또한 당일 오시는 길과 주차 안내를 직관적인 이미지로 첨부하면, 현장 데스크로 인입되는 단순 문의를 대폭 줄일 수 있습니다.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12191695" cy="1333195"/>
          </a:xfrm>
          <a:prstGeom prst="rect">
            <a:avLst/>
          </a:prstGeom>
          <a:solidFill>
            <a:srgbClr val="1E3A5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5" name="Shape 3"/>
          <p:cNvSpPr/>
          <p:nvPr/>
        </p:nvSpPr>
        <p:spPr>
          <a:xfrm>
            <a:off x="761695" y="2190902"/>
            <a:ext cx="5210251" cy="1257300"/>
          </a:xfrm>
          <a:prstGeom prst="roundRect">
            <a:avLst>
              <a:gd name="adj" fmla="val 8815"/>
            </a:avLst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6" name="Shape 4"/>
          <p:cNvSpPr/>
          <p:nvPr/>
        </p:nvSpPr>
        <p:spPr>
          <a:xfrm>
            <a:off x="761695" y="2190902"/>
            <a:ext cx="57607" cy="1257300"/>
          </a:xfrm>
          <a:prstGeom prst="roundRect">
            <a:avLst>
              <a:gd name="adj" fmla="val 192401"/>
            </a:avLst>
          </a:prstGeom>
          <a:solidFill>
            <a:srgbClr val="2C5AA0"/>
          </a:solidFill>
          <a:ln w="12700">
            <a:solidFill>
              <a:srgbClr val="2C5AA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7" name="Shape 5"/>
          <p:cNvSpPr/>
          <p:nvPr/>
        </p:nvSpPr>
        <p:spPr>
          <a:xfrm>
            <a:off x="6286500" y="2190902"/>
            <a:ext cx="5210251" cy="1257300"/>
          </a:xfrm>
          <a:prstGeom prst="roundRect">
            <a:avLst>
              <a:gd name="adj" fmla="val 8815"/>
            </a:avLst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8" name="Shape 6"/>
          <p:cNvSpPr/>
          <p:nvPr/>
        </p:nvSpPr>
        <p:spPr>
          <a:xfrm>
            <a:off x="6286500" y="2190902"/>
            <a:ext cx="57607" cy="1257300"/>
          </a:xfrm>
          <a:prstGeom prst="roundRect">
            <a:avLst>
              <a:gd name="adj" fmla="val 192401"/>
            </a:avLst>
          </a:prstGeom>
          <a:solidFill>
            <a:srgbClr val="2C5AA0"/>
          </a:solidFill>
          <a:ln w="12700">
            <a:solidFill>
              <a:srgbClr val="2C5AA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9" name="Shape 7"/>
          <p:cNvSpPr/>
          <p:nvPr/>
        </p:nvSpPr>
        <p:spPr>
          <a:xfrm>
            <a:off x="761695" y="3715207"/>
            <a:ext cx="5210251" cy="1257300"/>
          </a:xfrm>
          <a:prstGeom prst="roundRect">
            <a:avLst>
              <a:gd name="adj" fmla="val 8815"/>
            </a:avLst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10" name="Shape 8"/>
          <p:cNvSpPr/>
          <p:nvPr/>
        </p:nvSpPr>
        <p:spPr>
          <a:xfrm>
            <a:off x="761695" y="3715207"/>
            <a:ext cx="57607" cy="1257300"/>
          </a:xfrm>
          <a:prstGeom prst="roundRect">
            <a:avLst>
              <a:gd name="adj" fmla="val 192401"/>
            </a:avLst>
          </a:prstGeom>
          <a:solidFill>
            <a:srgbClr val="2C5AA0"/>
          </a:solidFill>
          <a:ln w="12700">
            <a:solidFill>
              <a:srgbClr val="2C5AA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1" name="Shape 9"/>
          <p:cNvSpPr/>
          <p:nvPr/>
        </p:nvSpPr>
        <p:spPr>
          <a:xfrm>
            <a:off x="6286500" y="3715207"/>
            <a:ext cx="5210251" cy="1257300"/>
          </a:xfrm>
          <a:prstGeom prst="roundRect">
            <a:avLst>
              <a:gd name="adj" fmla="val 8815"/>
            </a:avLst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12" name="Shape 10"/>
          <p:cNvSpPr/>
          <p:nvPr/>
        </p:nvSpPr>
        <p:spPr>
          <a:xfrm>
            <a:off x="6286500" y="3715207"/>
            <a:ext cx="57607" cy="1257300"/>
          </a:xfrm>
          <a:prstGeom prst="roundRect">
            <a:avLst>
              <a:gd name="adj" fmla="val 192401"/>
            </a:avLst>
          </a:prstGeom>
          <a:solidFill>
            <a:srgbClr val="2C5AA0"/>
          </a:solidFill>
          <a:ln w="12700">
            <a:solidFill>
              <a:srgbClr val="2C5AA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13" name="Image 0" descr="preencoded.png"/>
          <p:cNvPicPr>
            <a:picLocks noChangeAspect="1"/>
          </p:cNvPicPr>
          <p:nvPr/>
        </p:nvPicPr>
        <p:blipFill>
          <a:blip r:embed="rId3"/>
          <a:srcRect t="-401" b="-401"/>
          <a:stretch/>
        </p:blipFill>
        <p:spPr>
          <a:xfrm>
            <a:off x="0" y="1295705"/>
            <a:ext cx="12191695" cy="38405"/>
          </a:xfrm>
          <a:prstGeom prst="rect">
            <a:avLst/>
          </a:prstGeom>
        </p:spPr>
      </p:pic>
      <p:sp>
        <p:nvSpPr>
          <p:cNvPr id="14" name="Shape 11"/>
          <p:cNvSpPr/>
          <p:nvPr/>
        </p:nvSpPr>
        <p:spPr>
          <a:xfrm>
            <a:off x="1143000" y="2667305"/>
            <a:ext cx="323698" cy="323698"/>
          </a:xfrm>
          <a:prstGeom prst="roundRect">
            <a:avLst>
              <a:gd name="adj" fmla="val 66467"/>
            </a:avLst>
          </a:prstGeom>
          <a:solidFill>
            <a:srgbClr val="FFFFFF"/>
          </a:solidFill>
          <a:ln w="25400">
            <a:solidFill>
              <a:srgbClr val="94A3B8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5" name="Shape 12"/>
          <p:cNvSpPr/>
          <p:nvPr/>
        </p:nvSpPr>
        <p:spPr>
          <a:xfrm>
            <a:off x="6667805" y="2667305"/>
            <a:ext cx="323698" cy="323698"/>
          </a:xfrm>
          <a:prstGeom prst="roundRect">
            <a:avLst>
              <a:gd name="adj" fmla="val 66467"/>
            </a:avLst>
          </a:prstGeom>
          <a:solidFill>
            <a:srgbClr val="FFFFFF"/>
          </a:solidFill>
          <a:ln w="25400">
            <a:solidFill>
              <a:srgbClr val="94A3B8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6" name="Shape 13"/>
          <p:cNvSpPr/>
          <p:nvPr/>
        </p:nvSpPr>
        <p:spPr>
          <a:xfrm>
            <a:off x="1143000" y="4190695"/>
            <a:ext cx="323698" cy="323698"/>
          </a:xfrm>
          <a:prstGeom prst="roundRect">
            <a:avLst>
              <a:gd name="adj" fmla="val 66467"/>
            </a:avLst>
          </a:prstGeom>
          <a:solidFill>
            <a:srgbClr val="FFFFFF"/>
          </a:solidFill>
          <a:ln w="25400">
            <a:solidFill>
              <a:srgbClr val="94A3B8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7" name="Shape 14"/>
          <p:cNvSpPr/>
          <p:nvPr/>
        </p:nvSpPr>
        <p:spPr>
          <a:xfrm>
            <a:off x="6667805" y="4190695"/>
            <a:ext cx="323698" cy="323698"/>
          </a:xfrm>
          <a:prstGeom prst="roundRect">
            <a:avLst>
              <a:gd name="adj" fmla="val 66467"/>
            </a:avLst>
          </a:prstGeom>
          <a:solidFill>
            <a:srgbClr val="FFFFFF"/>
          </a:solidFill>
          <a:ln w="25400">
            <a:solidFill>
              <a:srgbClr val="94A3B8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8" name="Text 15"/>
          <p:cNvSpPr txBox="1"/>
          <p:nvPr/>
        </p:nvSpPr>
        <p:spPr>
          <a:xfrm>
            <a:off x="761695" y="333756"/>
            <a:ext cx="487741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kern="0" spc="38" dirty="0">
                <a:solidFill>
                  <a:srgbClr val="93C5FD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Part 1. 행사 전 (Pre-Event) &gt; 사전 등록 및 안내</a:t>
            </a:r>
            <a:endParaRPr lang="en-US" sz="1200" dirty="0"/>
          </a:p>
        </p:txBody>
      </p:sp>
      <p:sp>
        <p:nvSpPr>
          <p:cNvPr id="19" name="Text 16"/>
          <p:cNvSpPr txBox="1"/>
          <p:nvPr/>
        </p:nvSpPr>
        <p:spPr>
          <a:xfrm>
            <a:off x="761695" y="619049"/>
            <a:ext cx="7925105" cy="5239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kern="0" spc="-75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8단계: 주차 파악·차량 번호 사전 취합</a:t>
            </a:r>
            <a:endParaRPr lang="en-US" sz="2800" dirty="0"/>
          </a:p>
        </p:txBody>
      </p:sp>
      <p:pic>
        <p:nvPicPr>
          <p:cNvPr id="20" name="Image 1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10248595" y="714146"/>
            <a:ext cx="228600" cy="228600"/>
          </a:xfrm>
          <a:prstGeom prst="rect">
            <a:avLst/>
          </a:prstGeom>
        </p:spPr>
      </p:pic>
      <p:sp>
        <p:nvSpPr>
          <p:cNvPr id="21" name="Text 17"/>
          <p:cNvSpPr txBox="1"/>
          <p:nvPr/>
        </p:nvSpPr>
        <p:spPr>
          <a:xfrm>
            <a:off x="10573207" y="724205"/>
            <a:ext cx="10287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93C5FD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인쇄 권장</a:t>
            </a:r>
            <a:endParaRPr lang="en-US" sz="1200" dirty="0"/>
          </a:p>
        </p:txBody>
      </p:sp>
      <p:sp>
        <p:nvSpPr>
          <p:cNvPr id="22" name="Text 18"/>
          <p:cNvSpPr txBox="1"/>
          <p:nvPr/>
        </p:nvSpPr>
        <p:spPr>
          <a:xfrm>
            <a:off x="1619402" y="2523744"/>
            <a:ext cx="4086454" cy="6483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kern="0" spc="-37" dirty="0">
                <a:solidFill>
                  <a:srgbClr val="1E293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주차 요금 및 정산 방식 확인</a:t>
            </a:r>
            <a:endParaRPr lang="en-US" sz="1800" dirty="0"/>
          </a:p>
          <a:p>
            <a:pPr marL="0" indent="0" algn="l">
              <a:buNone/>
            </a:pPr>
            <a:r>
              <a:rPr lang="en-US" sz="1300" b="1" kern="0" spc="-37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(무료 제공 시간, 초과 요금 등 정책 파악)</a:t>
            </a:r>
            <a:endParaRPr lang="en-US" sz="1800" dirty="0"/>
          </a:p>
        </p:txBody>
      </p:sp>
      <p:sp>
        <p:nvSpPr>
          <p:cNvPr id="23" name="Text 19"/>
          <p:cNvSpPr txBox="1"/>
          <p:nvPr/>
        </p:nvSpPr>
        <p:spPr>
          <a:xfrm>
            <a:off x="7144207" y="2523744"/>
            <a:ext cx="4086454" cy="6483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kern="0" spc="-37" dirty="0">
                <a:solidFill>
                  <a:srgbClr val="1E293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차량 번호 수집 및 명단 취합</a:t>
            </a:r>
            <a:endParaRPr lang="en-US" sz="1800" dirty="0"/>
          </a:p>
          <a:p>
            <a:pPr marL="0" indent="0" algn="l">
              <a:buNone/>
            </a:pPr>
            <a:r>
              <a:rPr lang="en-US" sz="1300" b="1" kern="0" spc="-37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(수집 폼 내 개인정보 수집·이용 동의 고지 필수)</a:t>
            </a:r>
            <a:endParaRPr lang="en-US" sz="1800" dirty="0"/>
          </a:p>
        </p:txBody>
      </p:sp>
      <p:sp>
        <p:nvSpPr>
          <p:cNvPr id="24" name="Text 20"/>
          <p:cNvSpPr txBox="1"/>
          <p:nvPr/>
        </p:nvSpPr>
        <p:spPr>
          <a:xfrm>
            <a:off x="1619402" y="4048049"/>
            <a:ext cx="4086454" cy="6483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kern="0" spc="-37" dirty="0">
                <a:solidFill>
                  <a:srgbClr val="1E293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주차 안내문 및 약도 사전 발송</a:t>
            </a:r>
            <a:endParaRPr lang="en-US" sz="1800" dirty="0"/>
          </a:p>
          <a:p>
            <a:pPr marL="0" indent="0" algn="l">
              <a:buNone/>
            </a:pPr>
            <a:r>
              <a:rPr lang="en-US" sz="1300" b="1" kern="0" spc="-37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(정확한 진입로 안내 및 만차 시 대체 주차장 포함)</a:t>
            </a:r>
            <a:endParaRPr lang="en-US" sz="1800" dirty="0"/>
          </a:p>
        </p:txBody>
      </p:sp>
      <p:sp>
        <p:nvSpPr>
          <p:cNvPr id="25" name="Text 21"/>
          <p:cNvSpPr txBox="1"/>
          <p:nvPr/>
        </p:nvSpPr>
        <p:spPr>
          <a:xfrm>
            <a:off x="7144207" y="4048049"/>
            <a:ext cx="4086454" cy="6483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kern="0" spc="-37" dirty="0">
                <a:solidFill>
                  <a:srgbClr val="1E293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VIP 및 연사 전용 구역 확보</a:t>
            </a:r>
            <a:endParaRPr lang="en-US" sz="1800" dirty="0"/>
          </a:p>
          <a:p>
            <a:pPr marL="0" indent="0" algn="l">
              <a:buNone/>
            </a:pPr>
            <a:r>
              <a:rPr lang="en-US" sz="1300" b="1" kern="0" spc="-37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(전용 주차 구역 지정 및 하차 동선 연계 확인)</a:t>
            </a:r>
            <a:endParaRPr lang="en-US" sz="1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rcRect l="-200" r="-200"/>
          <a:stretch/>
        </p:blipFill>
        <p:spPr>
          <a:xfrm>
            <a:off x="0" y="0"/>
            <a:ext cx="12191695" cy="75895"/>
          </a:xfrm>
          <a:prstGeom prst="rect">
            <a:avLst/>
          </a:prstGeom>
        </p:spPr>
      </p:pic>
      <p:pic>
        <p:nvPicPr>
          <p:cNvPr id="4" name="Image 1" descr="preencoded.png"/>
          <p:cNvPicPr>
            <a:picLocks noChangeAspect="1"/>
          </p:cNvPicPr>
          <p:nvPr/>
        </p:nvPicPr>
        <p:blipFill>
          <a:blip r:embed="rId4"/>
          <a:srcRect t="-228" b="-228"/>
          <a:stretch/>
        </p:blipFill>
        <p:spPr>
          <a:xfrm>
            <a:off x="952805" y="571500"/>
            <a:ext cx="75895" cy="428854"/>
          </a:xfrm>
          <a:prstGeom prst="rect">
            <a:avLst/>
          </a:prstGeom>
        </p:spPr>
      </p:pic>
      <p:pic>
        <p:nvPicPr>
          <p:cNvPr id="5" name="Image 2" descr="preencoded.png"/>
          <p:cNvPicPr>
            <a:picLocks noChangeAspect="1"/>
          </p:cNvPicPr>
          <p:nvPr/>
        </p:nvPicPr>
        <p:blipFill>
          <a:blip r:embed="rId5"/>
          <a:srcRect l="-396" r="-396"/>
          <a:stretch/>
        </p:blipFill>
        <p:spPr>
          <a:xfrm>
            <a:off x="6086246" y="1714500"/>
            <a:ext cx="19202" cy="4381805"/>
          </a:xfrm>
          <a:prstGeom prst="rect">
            <a:avLst/>
          </a:prstGeom>
        </p:spPr>
      </p:pic>
      <p:pic>
        <p:nvPicPr>
          <p:cNvPr id="6" name="Image 3" descr="preencoded.png"/>
          <p:cNvPicPr>
            <a:picLocks noChangeAspect="1"/>
          </p:cNvPicPr>
          <p:nvPr/>
        </p:nvPicPr>
        <p:blipFill>
          <a:blip r:embed="rId6"/>
          <a:srcRect t="-22" b="-22"/>
          <a:stretch/>
        </p:blipFill>
        <p:spPr>
          <a:xfrm>
            <a:off x="952805" y="1714500"/>
            <a:ext cx="4610405" cy="609905"/>
          </a:xfrm>
          <a:prstGeom prst="rect">
            <a:avLst/>
          </a:prstGeom>
        </p:spPr>
      </p:pic>
      <p:pic>
        <p:nvPicPr>
          <p:cNvPr id="7" name="Image 4" descr="preencoded.png"/>
          <p:cNvPicPr>
            <a:picLocks noChangeAspect="1"/>
          </p:cNvPicPr>
          <p:nvPr/>
        </p:nvPicPr>
        <p:blipFill>
          <a:blip r:embed="rId6"/>
          <a:srcRect t="-22" b="-22"/>
          <a:stretch/>
        </p:blipFill>
        <p:spPr>
          <a:xfrm>
            <a:off x="6667805" y="1714500"/>
            <a:ext cx="4610405" cy="609905"/>
          </a:xfrm>
          <a:prstGeom prst="rect">
            <a:avLst/>
          </a:prstGeom>
        </p:spPr>
      </p:pic>
      <p:sp>
        <p:nvSpPr>
          <p:cNvPr id="8" name="Text 1"/>
          <p:cNvSpPr txBox="1"/>
          <p:nvPr/>
        </p:nvSpPr>
        <p:spPr>
          <a:xfrm>
            <a:off x="1190549" y="523951"/>
            <a:ext cx="9829800" cy="5239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kern="0" spc="-75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9단계: 스태프 복장 규정·사전 교육</a:t>
            </a:r>
            <a:endParaRPr lang="en-US" sz="2800" dirty="0"/>
          </a:p>
        </p:txBody>
      </p:sp>
      <p:pic>
        <p:nvPicPr>
          <p:cNvPr id="9" name="Image 5" descr="preencoded.png"/>
          <p:cNvPicPr>
            <a:picLocks noChangeAspect="1"/>
          </p:cNvPicPr>
          <p:nvPr/>
        </p:nvPicPr>
        <p:blipFill>
          <a:blip r:embed="rId7"/>
          <a:srcRect l="-80" r="-80"/>
          <a:stretch/>
        </p:blipFill>
        <p:spPr>
          <a:xfrm>
            <a:off x="1171346" y="1904695"/>
            <a:ext cx="286207" cy="228600"/>
          </a:xfrm>
          <a:prstGeom prst="rect">
            <a:avLst/>
          </a:prstGeom>
        </p:spPr>
      </p:pic>
      <p:sp>
        <p:nvSpPr>
          <p:cNvPr id="10" name="Text 2"/>
          <p:cNvSpPr txBox="1"/>
          <p:nvPr/>
        </p:nvSpPr>
        <p:spPr>
          <a:xfrm>
            <a:off x="1580998" y="1809598"/>
            <a:ext cx="3924605" cy="4197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900" b="1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복장 규정 (Dress Code)</a:t>
            </a:r>
            <a:endParaRPr lang="en-US" sz="1900" dirty="0"/>
          </a:p>
        </p:txBody>
      </p:sp>
      <p:sp>
        <p:nvSpPr>
          <p:cNvPr id="11" name="Shape 3"/>
          <p:cNvSpPr/>
          <p:nvPr/>
        </p:nvSpPr>
        <p:spPr>
          <a:xfrm>
            <a:off x="952805" y="2686507"/>
            <a:ext cx="304495" cy="304495"/>
          </a:xfrm>
          <a:prstGeom prst="ellipse">
            <a:avLst/>
          </a:prstGeom>
          <a:solidFill>
            <a:srgbClr val="EFF6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2" name="Text 4"/>
          <p:cNvSpPr txBox="1"/>
          <p:nvPr/>
        </p:nvSpPr>
        <p:spPr>
          <a:xfrm>
            <a:off x="1058875" y="2723998"/>
            <a:ext cx="171907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284C7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1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1410005" y="2667305"/>
            <a:ext cx="4305910" cy="2953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kern="0" spc="-37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통일된 드레스코드 준수</a:t>
            </a:r>
            <a:endParaRPr lang="en-US" sz="1600" dirty="0"/>
          </a:p>
        </p:txBody>
      </p:sp>
      <p:sp>
        <p:nvSpPr>
          <p:cNvPr id="14" name="Text 6"/>
          <p:cNvSpPr txBox="1"/>
          <p:nvPr/>
        </p:nvSpPr>
        <p:spPr>
          <a:xfrm>
            <a:off x="1410005" y="3017520"/>
            <a:ext cx="4191610" cy="5148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예: 상하의 올블랙 등 단정하고 전문적인 인상을 주는 복장 착용</a:t>
            </a:r>
            <a:endParaRPr lang="en-US" sz="1300" dirty="0"/>
          </a:p>
        </p:txBody>
      </p:sp>
      <p:sp>
        <p:nvSpPr>
          <p:cNvPr id="15" name="Shape 7"/>
          <p:cNvSpPr/>
          <p:nvPr/>
        </p:nvSpPr>
        <p:spPr>
          <a:xfrm>
            <a:off x="952805" y="3856025"/>
            <a:ext cx="304495" cy="304495"/>
          </a:xfrm>
          <a:prstGeom prst="ellipse">
            <a:avLst/>
          </a:prstGeom>
          <a:solidFill>
            <a:srgbClr val="EFF6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6" name="Text 8"/>
          <p:cNvSpPr txBox="1"/>
          <p:nvPr/>
        </p:nvSpPr>
        <p:spPr>
          <a:xfrm>
            <a:off x="1058875" y="3893515"/>
            <a:ext cx="171907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284C7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2</a:t>
            </a:r>
            <a:endParaRPr lang="en-US" sz="1200" dirty="0"/>
          </a:p>
        </p:txBody>
      </p:sp>
      <p:sp>
        <p:nvSpPr>
          <p:cNvPr id="17" name="Text 9"/>
          <p:cNvSpPr txBox="1"/>
          <p:nvPr/>
        </p:nvSpPr>
        <p:spPr>
          <a:xfrm>
            <a:off x="1410005" y="3836822"/>
            <a:ext cx="4305910" cy="2953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kern="0" spc="-37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네임택 및 비표 상시 착용</a:t>
            </a:r>
            <a:endParaRPr lang="en-US" sz="1600" dirty="0"/>
          </a:p>
        </p:txBody>
      </p:sp>
      <p:sp>
        <p:nvSpPr>
          <p:cNvPr id="18" name="Text 10"/>
          <p:cNvSpPr txBox="1"/>
          <p:nvPr/>
        </p:nvSpPr>
        <p:spPr>
          <a:xfrm>
            <a:off x="1410005" y="4187038"/>
            <a:ext cx="4191610" cy="5148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참석자 및 주요 VIP가 현장 스태프를 쉽게 식별하고 도움을 요청할 수 있도록 패용</a:t>
            </a:r>
            <a:endParaRPr lang="en-US" sz="1300" dirty="0"/>
          </a:p>
        </p:txBody>
      </p:sp>
      <p:sp>
        <p:nvSpPr>
          <p:cNvPr id="19" name="Shape 11"/>
          <p:cNvSpPr/>
          <p:nvPr/>
        </p:nvSpPr>
        <p:spPr>
          <a:xfrm>
            <a:off x="952805" y="5025542"/>
            <a:ext cx="304495" cy="304495"/>
          </a:xfrm>
          <a:prstGeom prst="ellipse">
            <a:avLst/>
          </a:prstGeom>
          <a:solidFill>
            <a:srgbClr val="EFF6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20" name="Text 12"/>
          <p:cNvSpPr txBox="1"/>
          <p:nvPr/>
        </p:nvSpPr>
        <p:spPr>
          <a:xfrm>
            <a:off x="1058875" y="5063033"/>
            <a:ext cx="171907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284C7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3</a:t>
            </a:r>
            <a:endParaRPr lang="en-US" sz="1200" dirty="0"/>
          </a:p>
        </p:txBody>
      </p:sp>
      <p:sp>
        <p:nvSpPr>
          <p:cNvPr id="21" name="Text 13"/>
          <p:cNvSpPr txBox="1"/>
          <p:nvPr/>
        </p:nvSpPr>
        <p:spPr>
          <a:xfrm>
            <a:off x="1410005" y="5006340"/>
            <a:ext cx="4305910" cy="2953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kern="0" spc="-37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편안한 기능성 신발</a:t>
            </a:r>
            <a:endParaRPr lang="en-US" sz="1600" dirty="0"/>
          </a:p>
        </p:txBody>
      </p:sp>
      <p:sp>
        <p:nvSpPr>
          <p:cNvPr id="22" name="Text 14"/>
          <p:cNvSpPr txBox="1"/>
          <p:nvPr/>
        </p:nvSpPr>
        <p:spPr>
          <a:xfrm>
            <a:off x="1410005" y="5356555"/>
            <a:ext cx="4191610" cy="5148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장시간 서서 근무 및 행사장 내 신속하고 조용한 이동을 위해 굽이 낮고 편한 단화 권장</a:t>
            </a:r>
            <a:endParaRPr lang="en-US" sz="1300" dirty="0"/>
          </a:p>
        </p:txBody>
      </p:sp>
      <p:pic>
        <p:nvPicPr>
          <p:cNvPr id="23" name="Image 6" descr="preencoded.png"/>
          <p:cNvPicPr>
            <a:picLocks noChangeAspect="1"/>
          </p:cNvPicPr>
          <p:nvPr/>
        </p:nvPicPr>
        <p:blipFill>
          <a:blip r:embed="rId8"/>
          <a:srcRect l="-80" r="-80"/>
          <a:stretch/>
        </p:blipFill>
        <p:spPr>
          <a:xfrm>
            <a:off x="6886346" y="1904695"/>
            <a:ext cx="286207" cy="228600"/>
          </a:xfrm>
          <a:prstGeom prst="rect">
            <a:avLst/>
          </a:prstGeom>
        </p:spPr>
      </p:pic>
      <p:sp>
        <p:nvSpPr>
          <p:cNvPr id="24" name="Text 15"/>
          <p:cNvSpPr txBox="1"/>
          <p:nvPr/>
        </p:nvSpPr>
        <p:spPr>
          <a:xfrm>
            <a:off x="7295998" y="1809598"/>
            <a:ext cx="3924605" cy="4197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900" b="1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사전 교육 (Pre-training)</a:t>
            </a:r>
            <a:endParaRPr lang="en-US" sz="1900" dirty="0"/>
          </a:p>
        </p:txBody>
      </p:sp>
      <p:pic>
        <p:nvPicPr>
          <p:cNvPr id="25" name="Image 7" descr="preencoded.png"/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6687007" y="2723998"/>
            <a:ext cx="190195" cy="190195"/>
          </a:xfrm>
          <a:prstGeom prst="rect">
            <a:avLst/>
          </a:prstGeom>
        </p:spPr>
      </p:pic>
      <p:sp>
        <p:nvSpPr>
          <p:cNvPr id="26" name="Text 16"/>
          <p:cNvSpPr txBox="1"/>
          <p:nvPr/>
        </p:nvSpPr>
        <p:spPr>
          <a:xfrm>
            <a:off x="7029907" y="2667305"/>
            <a:ext cx="4401007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kern="0" spc="-37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온·오프라인 사전 브리핑</a:t>
            </a:r>
            <a:endParaRPr lang="en-US" sz="1500" dirty="0"/>
          </a:p>
        </p:txBody>
      </p:sp>
      <p:sp>
        <p:nvSpPr>
          <p:cNvPr id="27" name="Text 17"/>
          <p:cNvSpPr txBox="1"/>
          <p:nvPr/>
        </p:nvSpPr>
        <p:spPr>
          <a:xfrm>
            <a:off x="7029907" y="2971800"/>
            <a:ext cx="4286707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행사 전 화상 회의 또는 대면 미팅을 통한 전체 행사 취지 및 타임테이블 흐름 공유</a:t>
            </a:r>
            <a:endParaRPr lang="en-US" sz="1200" dirty="0"/>
          </a:p>
        </p:txBody>
      </p:sp>
      <p:pic>
        <p:nvPicPr>
          <p:cNvPr id="28" name="Image 8" descr="preencoded.png"/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6687007" y="3715207"/>
            <a:ext cx="190195" cy="190195"/>
          </a:xfrm>
          <a:prstGeom prst="rect">
            <a:avLst/>
          </a:prstGeom>
        </p:spPr>
      </p:pic>
      <p:sp>
        <p:nvSpPr>
          <p:cNvPr id="29" name="Text 18"/>
          <p:cNvSpPr txBox="1"/>
          <p:nvPr/>
        </p:nvSpPr>
        <p:spPr>
          <a:xfrm>
            <a:off x="7029907" y="3657600"/>
            <a:ext cx="4401007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kern="0" spc="-37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역할별 구체적 시나리오 숙지</a:t>
            </a:r>
            <a:endParaRPr lang="en-US" sz="1500" dirty="0"/>
          </a:p>
        </p:txBody>
      </p:sp>
      <p:sp>
        <p:nvSpPr>
          <p:cNvPr id="30" name="Text 19"/>
          <p:cNvSpPr txBox="1"/>
          <p:nvPr/>
        </p:nvSpPr>
        <p:spPr>
          <a:xfrm>
            <a:off x="7029907" y="3962095"/>
            <a:ext cx="4286707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안내데스크, 무대 세팅, 다과 등 배정된 파트별 구체적인 To-Do 리스트 및 응대 멘트 점검</a:t>
            </a:r>
            <a:endParaRPr lang="en-US" sz="1200" dirty="0"/>
          </a:p>
        </p:txBody>
      </p:sp>
      <p:pic>
        <p:nvPicPr>
          <p:cNvPr id="31" name="Image 9" descr="preencoded.png"/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6687007" y="4705502"/>
            <a:ext cx="190195" cy="190195"/>
          </a:xfrm>
          <a:prstGeom prst="rect">
            <a:avLst/>
          </a:prstGeom>
        </p:spPr>
      </p:pic>
      <p:sp>
        <p:nvSpPr>
          <p:cNvPr id="32" name="Text 20"/>
          <p:cNvSpPr txBox="1"/>
          <p:nvPr/>
        </p:nvSpPr>
        <p:spPr>
          <a:xfrm>
            <a:off x="7029907" y="4647895"/>
            <a:ext cx="4401007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kern="0" spc="-37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전체 리허설 필수 참여</a:t>
            </a:r>
            <a:endParaRPr lang="en-US" sz="1500" dirty="0"/>
          </a:p>
        </p:txBody>
      </p:sp>
      <p:sp>
        <p:nvSpPr>
          <p:cNvPr id="33" name="Text 21"/>
          <p:cNvSpPr txBox="1"/>
          <p:nvPr/>
        </p:nvSpPr>
        <p:spPr>
          <a:xfrm>
            <a:off x="7029907" y="4953305"/>
            <a:ext cx="4286707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현장 동선 완벽 파악 및 돌발 상황(예: 마이크 전달 동선, 집기 이동 등) 사전 시뮬레이션</a:t>
            </a:r>
            <a:endParaRPr lang="en-US" sz="1200" dirty="0"/>
          </a:p>
        </p:txBody>
      </p:sp>
      <p:pic>
        <p:nvPicPr>
          <p:cNvPr id="34" name="Image 10" descr="preencoded.png"/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6687007" y="5695798"/>
            <a:ext cx="190195" cy="190195"/>
          </a:xfrm>
          <a:prstGeom prst="rect">
            <a:avLst/>
          </a:prstGeom>
        </p:spPr>
      </p:pic>
      <p:sp>
        <p:nvSpPr>
          <p:cNvPr id="35" name="Text 22"/>
          <p:cNvSpPr txBox="1"/>
          <p:nvPr/>
        </p:nvSpPr>
        <p:spPr>
          <a:xfrm>
            <a:off x="7029907" y="5639105"/>
            <a:ext cx="4401007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kern="0" spc="-37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비상 연락망 체계 공유</a:t>
            </a:r>
            <a:endParaRPr lang="en-US" sz="1500" dirty="0"/>
          </a:p>
        </p:txBody>
      </p:sp>
      <p:sp>
        <p:nvSpPr>
          <p:cNvPr id="36" name="Text 23"/>
          <p:cNvSpPr txBox="1"/>
          <p:nvPr/>
        </p:nvSpPr>
        <p:spPr>
          <a:xfrm>
            <a:off x="7029907" y="5943600"/>
            <a:ext cx="4286707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진행 중 발생할 수 있는 이슈의 신속한 전파를 위해 파트 리더 및 총괄 간 핫라인 구축</a:t>
            </a:r>
            <a:endParaRPr lang="en-US" sz="1200" dirty="0"/>
          </a:p>
        </p:txBody>
      </p:sp>
      <p:sp>
        <p:nvSpPr>
          <p:cNvPr id="37" name="Text 24"/>
          <p:cNvSpPr txBox="1"/>
          <p:nvPr/>
        </p:nvSpPr>
        <p:spPr>
          <a:xfrm>
            <a:off x="952805" y="6381598"/>
            <a:ext cx="392460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94A3B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Part 1. 행사 전 (Pre-Event)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rcRect t="-420" b="-420"/>
          <a:stretch/>
        </p:blipFill>
        <p:spPr>
          <a:xfrm>
            <a:off x="571500" y="428854"/>
            <a:ext cx="761695" cy="57607"/>
          </a:xfrm>
          <a:prstGeom prst="rect">
            <a:avLst/>
          </a:prstGeom>
        </p:spPr>
      </p:pic>
      <p:pic>
        <p:nvPicPr>
          <p:cNvPr id="5" name="Image 1" descr="preencoded.png"/>
          <p:cNvPicPr>
            <a:picLocks noChangeAspect="1"/>
          </p:cNvPicPr>
          <p:nvPr/>
        </p:nvPicPr>
        <p:blipFill>
          <a:blip r:embed="rId4"/>
          <a:srcRect l="-4" r="-4"/>
          <a:stretch/>
        </p:blipFill>
        <p:spPr>
          <a:xfrm>
            <a:off x="571500" y="1714500"/>
            <a:ext cx="3829507" cy="4591202"/>
          </a:xfrm>
          <a:prstGeom prst="rect">
            <a:avLst/>
          </a:prstGeom>
        </p:spPr>
      </p:pic>
      <p:pic>
        <p:nvPicPr>
          <p:cNvPr id="6" name="Image 2" descr="preencoded.png"/>
          <p:cNvPicPr>
            <a:picLocks noChangeAspect="1"/>
          </p:cNvPicPr>
          <p:nvPr/>
        </p:nvPicPr>
        <p:blipFill>
          <a:blip r:embed="rId5"/>
          <a:srcRect l="-2089" r="-2089"/>
          <a:stretch/>
        </p:blipFill>
        <p:spPr>
          <a:xfrm>
            <a:off x="857707" y="2476195"/>
            <a:ext cx="3238805" cy="9144"/>
          </a:xfrm>
          <a:prstGeom prst="rect">
            <a:avLst/>
          </a:prstGeom>
        </p:spPr>
      </p:pic>
      <p:sp>
        <p:nvSpPr>
          <p:cNvPr id="7" name="Shape 2"/>
          <p:cNvSpPr/>
          <p:nvPr/>
        </p:nvSpPr>
        <p:spPr>
          <a:xfrm>
            <a:off x="4809744" y="2572207"/>
            <a:ext cx="1476756" cy="2057400"/>
          </a:xfrm>
          <a:prstGeom prst="roundRect">
            <a:avLst>
              <a:gd name="adj" fmla="val 6392"/>
            </a:avLst>
          </a:prstGeom>
          <a:solidFill>
            <a:srgbClr val="FFFFFF"/>
          </a:solidFill>
          <a:ln/>
          <a:effectLst>
            <a:outerShdw blurRad="63500" dist="38100" dir="162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8" name="Shape 3"/>
          <p:cNvSpPr/>
          <p:nvPr/>
        </p:nvSpPr>
        <p:spPr>
          <a:xfrm>
            <a:off x="4809744" y="2572207"/>
            <a:ext cx="1476756" cy="57607"/>
          </a:xfrm>
          <a:prstGeom prst="roundRect">
            <a:avLst>
              <a:gd name="adj" fmla="val 163851"/>
            </a:avLst>
          </a:prstGeom>
          <a:solidFill>
            <a:srgbClr val="94A3B8"/>
          </a:solidFill>
          <a:ln w="12700">
            <a:solidFill>
              <a:srgbClr val="94A3B8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9" name="Shape 4"/>
          <p:cNvSpPr/>
          <p:nvPr/>
        </p:nvSpPr>
        <p:spPr>
          <a:xfrm>
            <a:off x="6715354" y="2572207"/>
            <a:ext cx="1476756" cy="2057400"/>
          </a:xfrm>
          <a:prstGeom prst="roundRect">
            <a:avLst>
              <a:gd name="adj" fmla="val 6392"/>
            </a:avLst>
          </a:prstGeom>
          <a:solidFill>
            <a:srgbClr val="FFFFFF"/>
          </a:solidFill>
          <a:ln/>
          <a:effectLst>
            <a:outerShdw blurRad="63500" dist="38100" dir="162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10" name="Shape 5"/>
          <p:cNvSpPr/>
          <p:nvPr/>
        </p:nvSpPr>
        <p:spPr>
          <a:xfrm>
            <a:off x="6715354" y="2572207"/>
            <a:ext cx="1476756" cy="57607"/>
          </a:xfrm>
          <a:prstGeom prst="roundRect">
            <a:avLst>
              <a:gd name="adj" fmla="val 163851"/>
            </a:avLst>
          </a:prstGeom>
          <a:solidFill>
            <a:srgbClr val="64748B"/>
          </a:solidFill>
          <a:ln w="12700">
            <a:solidFill>
              <a:srgbClr val="64748B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1" name="Shape 6"/>
          <p:cNvSpPr/>
          <p:nvPr/>
        </p:nvSpPr>
        <p:spPr>
          <a:xfrm>
            <a:off x="8620049" y="2572207"/>
            <a:ext cx="1476756" cy="2057400"/>
          </a:xfrm>
          <a:prstGeom prst="roundRect">
            <a:avLst>
              <a:gd name="adj" fmla="val 6392"/>
            </a:avLst>
          </a:prstGeom>
          <a:solidFill>
            <a:srgbClr val="FFFFFF"/>
          </a:solidFill>
          <a:ln/>
          <a:effectLst>
            <a:outerShdw blurRad="63500" dist="38100" dir="162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12" name="Shape 7"/>
          <p:cNvSpPr/>
          <p:nvPr/>
        </p:nvSpPr>
        <p:spPr>
          <a:xfrm>
            <a:off x="8620049" y="2572207"/>
            <a:ext cx="1476756" cy="57607"/>
          </a:xfrm>
          <a:prstGeom prst="roundRect">
            <a:avLst>
              <a:gd name="adj" fmla="val 163851"/>
            </a:avLst>
          </a:prstGeom>
          <a:solidFill>
            <a:srgbClr val="3B82F6"/>
          </a:solidFill>
          <a:ln w="12700">
            <a:solidFill>
              <a:srgbClr val="3B82F6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13" name="Image 3" descr="preencoded.png"/>
          <p:cNvPicPr>
            <a:picLocks noChangeAspect="1"/>
          </p:cNvPicPr>
          <p:nvPr/>
        </p:nvPicPr>
        <p:blipFill>
          <a:blip r:embed="rId6"/>
          <a:srcRect l="-13" r="-13"/>
          <a:stretch/>
        </p:blipFill>
        <p:spPr>
          <a:xfrm>
            <a:off x="10524744" y="2572207"/>
            <a:ext cx="1476756" cy="2057400"/>
          </a:xfrm>
          <a:prstGeom prst="rect">
            <a:avLst/>
          </a:prstGeom>
        </p:spPr>
      </p:pic>
      <p:sp>
        <p:nvSpPr>
          <p:cNvPr id="14" name="Shape 8"/>
          <p:cNvSpPr/>
          <p:nvPr/>
        </p:nvSpPr>
        <p:spPr>
          <a:xfrm>
            <a:off x="4953305" y="4953305"/>
            <a:ext cx="6667805" cy="952805"/>
          </a:xfrm>
          <a:prstGeom prst="roundRect">
            <a:avLst>
              <a:gd name="adj" fmla="val 7678"/>
            </a:avLst>
          </a:prstGeom>
          <a:solidFill>
            <a:srgbClr val="FFFBEB"/>
          </a:solidFill>
          <a:ln/>
        </p:spPr>
        <p:txBody>
          <a:bodyPr/>
          <a:lstStyle/>
          <a:p>
            <a:endParaRPr lang="en-KR"/>
          </a:p>
        </p:txBody>
      </p:sp>
      <p:sp>
        <p:nvSpPr>
          <p:cNvPr id="15" name="Shape 9"/>
          <p:cNvSpPr/>
          <p:nvPr/>
        </p:nvSpPr>
        <p:spPr>
          <a:xfrm>
            <a:off x="4953305" y="4953305"/>
            <a:ext cx="47549" cy="952805"/>
          </a:xfrm>
          <a:prstGeom prst="roundRect">
            <a:avLst>
              <a:gd name="adj" fmla="val 153846"/>
            </a:avLst>
          </a:prstGeom>
          <a:solidFill>
            <a:srgbClr val="F59E0B"/>
          </a:solidFill>
          <a:ln w="12700">
            <a:solidFill>
              <a:srgbClr val="F59E0B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6" name="Text 10"/>
          <p:cNvSpPr txBox="1"/>
          <p:nvPr/>
        </p:nvSpPr>
        <p:spPr>
          <a:xfrm>
            <a:off x="571500" y="619049"/>
            <a:ext cx="98298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kern="0" spc="-75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10단계: 사전 리허설 (시뮬레이션)</a:t>
            </a:r>
            <a:endParaRPr lang="en-US" sz="2800" dirty="0"/>
          </a:p>
        </p:txBody>
      </p:sp>
      <p:sp>
        <p:nvSpPr>
          <p:cNvPr id="17" name="Text 11"/>
          <p:cNvSpPr txBox="1"/>
          <p:nvPr/>
        </p:nvSpPr>
        <p:spPr>
          <a:xfrm>
            <a:off x="571500" y="1190549"/>
            <a:ext cx="9715500" cy="2478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kern="0" spc="-37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행사 당일의 변수를 최소화하고 모든 식순이 매끄럽게 진행되도록 최종 점검합니다.</a:t>
            </a:r>
            <a:endParaRPr lang="en-US" sz="1300" dirty="0"/>
          </a:p>
        </p:txBody>
      </p:sp>
      <p:sp>
        <p:nvSpPr>
          <p:cNvPr id="18" name="Text 12"/>
          <p:cNvSpPr txBox="1"/>
          <p:nvPr/>
        </p:nvSpPr>
        <p:spPr>
          <a:xfrm>
            <a:off x="857707" y="2000707"/>
            <a:ext cx="3429000" cy="305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kern="0" spc="-37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리허설 주요 점검 항목</a:t>
            </a:r>
            <a:endParaRPr lang="en-US" sz="1600" dirty="0"/>
          </a:p>
        </p:txBody>
      </p:sp>
      <p:sp>
        <p:nvSpPr>
          <p:cNvPr id="19" name="Shape 13"/>
          <p:cNvSpPr/>
          <p:nvPr/>
        </p:nvSpPr>
        <p:spPr>
          <a:xfrm>
            <a:off x="857707" y="2714854"/>
            <a:ext cx="304495" cy="304495"/>
          </a:xfrm>
          <a:prstGeom prst="roundRect">
            <a:avLst>
              <a:gd name="adj" fmla="val 150150"/>
            </a:avLst>
          </a:prstGeom>
          <a:solidFill>
            <a:srgbClr val="EFF6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20" name="Image 4" descr="preencoded.png"/>
          <p:cNvPicPr>
            <a:picLocks noChangeAspect="1"/>
          </p:cNvPicPr>
          <p:nvPr/>
        </p:nvPicPr>
        <p:blipFill>
          <a:blip r:embed="rId7"/>
          <a:srcRect l="-2512" r="-2512"/>
          <a:stretch/>
        </p:blipFill>
        <p:spPr>
          <a:xfrm>
            <a:off x="957377" y="2800807"/>
            <a:ext cx="105156" cy="133502"/>
          </a:xfrm>
          <a:prstGeom prst="rect">
            <a:avLst/>
          </a:prstGeom>
        </p:spPr>
      </p:pic>
      <p:sp>
        <p:nvSpPr>
          <p:cNvPr id="21" name="Text 14"/>
          <p:cNvSpPr txBox="1"/>
          <p:nvPr/>
        </p:nvSpPr>
        <p:spPr>
          <a:xfrm>
            <a:off x="1285646" y="2667305"/>
            <a:ext cx="3001061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사회자 스크립트 &amp; 큐시트</a:t>
            </a:r>
            <a:endParaRPr lang="en-US" sz="1200" dirty="0"/>
          </a:p>
        </p:txBody>
      </p:sp>
      <p:sp>
        <p:nvSpPr>
          <p:cNvPr id="22" name="Text 15"/>
          <p:cNvSpPr txBox="1"/>
          <p:nvPr/>
        </p:nvSpPr>
        <p:spPr>
          <a:xfrm>
            <a:off x="1285646" y="2899562"/>
            <a:ext cx="3001061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대본 리딩 및 멘트 간 전환 타이밍 확인</a:t>
            </a:r>
            <a:endParaRPr lang="en-US" sz="1000" dirty="0"/>
          </a:p>
        </p:txBody>
      </p:sp>
      <p:sp>
        <p:nvSpPr>
          <p:cNvPr id="23" name="Shape 16"/>
          <p:cNvSpPr/>
          <p:nvPr/>
        </p:nvSpPr>
        <p:spPr>
          <a:xfrm>
            <a:off x="857707" y="3381451"/>
            <a:ext cx="304495" cy="304495"/>
          </a:xfrm>
          <a:prstGeom prst="roundRect">
            <a:avLst>
              <a:gd name="adj" fmla="val 150150"/>
            </a:avLst>
          </a:prstGeom>
          <a:solidFill>
            <a:srgbClr val="EFF6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24" name="Image 5" descr="preencoded.png"/>
          <p:cNvPicPr>
            <a:picLocks noChangeAspect="1"/>
          </p:cNvPicPr>
          <p:nvPr/>
        </p:nvPicPr>
        <p:blipFill>
          <a:blip r:embed="rId8"/>
          <a:srcRect l="-837" r="-837"/>
          <a:stretch/>
        </p:blipFill>
        <p:spPr>
          <a:xfrm>
            <a:off x="933602" y="3467405"/>
            <a:ext cx="152705" cy="133502"/>
          </a:xfrm>
          <a:prstGeom prst="rect">
            <a:avLst/>
          </a:prstGeom>
        </p:spPr>
      </p:pic>
      <p:sp>
        <p:nvSpPr>
          <p:cNvPr id="25" name="Text 17"/>
          <p:cNvSpPr txBox="1"/>
          <p:nvPr/>
        </p:nvSpPr>
        <p:spPr>
          <a:xfrm>
            <a:off x="1285646" y="3333902"/>
            <a:ext cx="292242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PPT &amp; 시청각 자료</a:t>
            </a:r>
            <a:endParaRPr lang="en-US" sz="1200" dirty="0"/>
          </a:p>
        </p:txBody>
      </p:sp>
      <p:sp>
        <p:nvSpPr>
          <p:cNvPr id="26" name="Text 18"/>
          <p:cNvSpPr txBox="1"/>
          <p:nvPr/>
        </p:nvSpPr>
        <p:spPr>
          <a:xfrm>
            <a:off x="1285646" y="3566160"/>
            <a:ext cx="3001061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클리커 작동 및 영상/화면 비율 체크</a:t>
            </a:r>
            <a:endParaRPr lang="en-US" sz="1000" dirty="0"/>
          </a:p>
        </p:txBody>
      </p:sp>
      <p:sp>
        <p:nvSpPr>
          <p:cNvPr id="27" name="Shape 19"/>
          <p:cNvSpPr/>
          <p:nvPr/>
        </p:nvSpPr>
        <p:spPr>
          <a:xfrm>
            <a:off x="857707" y="4048049"/>
            <a:ext cx="304495" cy="304495"/>
          </a:xfrm>
          <a:prstGeom prst="roundRect">
            <a:avLst>
              <a:gd name="adj" fmla="val 150150"/>
            </a:avLst>
          </a:prstGeom>
          <a:solidFill>
            <a:srgbClr val="EFF6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28" name="Image 6" descr="preencoded.png"/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942746" y="4134002"/>
            <a:ext cx="133502" cy="133502"/>
          </a:xfrm>
          <a:prstGeom prst="rect">
            <a:avLst/>
          </a:prstGeom>
        </p:spPr>
      </p:pic>
      <p:sp>
        <p:nvSpPr>
          <p:cNvPr id="29" name="Text 20"/>
          <p:cNvSpPr txBox="1"/>
          <p:nvPr/>
        </p:nvSpPr>
        <p:spPr>
          <a:xfrm>
            <a:off x="1285646" y="4000500"/>
            <a:ext cx="292242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BGM &amp; 음향 장비</a:t>
            </a:r>
            <a:endParaRPr lang="en-US" sz="1200" dirty="0"/>
          </a:p>
        </p:txBody>
      </p:sp>
      <p:sp>
        <p:nvSpPr>
          <p:cNvPr id="30" name="Text 21"/>
          <p:cNvSpPr txBox="1"/>
          <p:nvPr/>
        </p:nvSpPr>
        <p:spPr>
          <a:xfrm>
            <a:off x="1285646" y="4232758"/>
            <a:ext cx="3007462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마이크 볼륨 조절, 피드백 차단, 큐사인 맞춤</a:t>
            </a:r>
            <a:endParaRPr lang="en-US" sz="1000" dirty="0"/>
          </a:p>
        </p:txBody>
      </p:sp>
      <p:sp>
        <p:nvSpPr>
          <p:cNvPr id="31" name="Shape 22"/>
          <p:cNvSpPr/>
          <p:nvPr/>
        </p:nvSpPr>
        <p:spPr>
          <a:xfrm>
            <a:off x="857707" y="4714646"/>
            <a:ext cx="304495" cy="304495"/>
          </a:xfrm>
          <a:prstGeom prst="roundRect">
            <a:avLst>
              <a:gd name="adj" fmla="val 150150"/>
            </a:avLst>
          </a:prstGeom>
          <a:solidFill>
            <a:srgbClr val="EFF6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32" name="Image 7" descr="preencoded.png"/>
          <p:cNvPicPr>
            <a:picLocks noChangeAspect="1"/>
          </p:cNvPicPr>
          <p:nvPr/>
        </p:nvPicPr>
        <p:blipFill>
          <a:blip r:embed="rId10"/>
          <a:srcRect/>
          <a:stretch/>
        </p:blipFill>
        <p:spPr>
          <a:xfrm>
            <a:off x="942746" y="4800600"/>
            <a:ext cx="133502" cy="133502"/>
          </a:xfrm>
          <a:prstGeom prst="rect">
            <a:avLst/>
          </a:prstGeom>
        </p:spPr>
      </p:pic>
      <p:sp>
        <p:nvSpPr>
          <p:cNvPr id="33" name="Text 23"/>
          <p:cNvSpPr txBox="1"/>
          <p:nvPr/>
        </p:nvSpPr>
        <p:spPr>
          <a:xfrm>
            <a:off x="1285646" y="4667098"/>
            <a:ext cx="3001061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동선 &amp; 무대 세팅</a:t>
            </a:r>
            <a:endParaRPr lang="en-US" sz="1200" dirty="0"/>
          </a:p>
        </p:txBody>
      </p:sp>
      <p:sp>
        <p:nvSpPr>
          <p:cNvPr id="34" name="Text 24"/>
          <p:cNvSpPr txBox="1"/>
          <p:nvPr/>
        </p:nvSpPr>
        <p:spPr>
          <a:xfrm>
            <a:off x="1285646" y="4899355"/>
            <a:ext cx="3001061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강연자/공연자 등·퇴장 및 집기 이동 동선</a:t>
            </a:r>
            <a:endParaRPr lang="en-US" sz="1000" dirty="0"/>
          </a:p>
        </p:txBody>
      </p:sp>
      <p:sp>
        <p:nvSpPr>
          <p:cNvPr id="35" name="Shape 25"/>
          <p:cNvSpPr/>
          <p:nvPr/>
        </p:nvSpPr>
        <p:spPr>
          <a:xfrm>
            <a:off x="857707" y="5381244"/>
            <a:ext cx="304495" cy="304495"/>
          </a:xfrm>
          <a:prstGeom prst="roundRect">
            <a:avLst>
              <a:gd name="adj" fmla="val 150150"/>
            </a:avLst>
          </a:prstGeom>
          <a:solidFill>
            <a:srgbClr val="EFF6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36" name="Image 8" descr="preencoded.png"/>
          <p:cNvPicPr>
            <a:picLocks noChangeAspect="1"/>
          </p:cNvPicPr>
          <p:nvPr/>
        </p:nvPicPr>
        <p:blipFill>
          <a:blip r:embed="rId11"/>
          <a:srcRect l="-1507" r="-1507"/>
          <a:stretch/>
        </p:blipFill>
        <p:spPr>
          <a:xfrm>
            <a:off x="923544" y="5467198"/>
            <a:ext cx="171907" cy="133502"/>
          </a:xfrm>
          <a:prstGeom prst="rect">
            <a:avLst/>
          </a:prstGeom>
        </p:spPr>
      </p:pic>
      <p:sp>
        <p:nvSpPr>
          <p:cNvPr id="37" name="Text 26"/>
          <p:cNvSpPr txBox="1"/>
          <p:nvPr/>
        </p:nvSpPr>
        <p:spPr>
          <a:xfrm>
            <a:off x="1285646" y="5333695"/>
            <a:ext cx="3001061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스태프 역할 매칭</a:t>
            </a:r>
            <a:endParaRPr lang="en-US" sz="1200" dirty="0"/>
          </a:p>
        </p:txBody>
      </p:sp>
      <p:sp>
        <p:nvSpPr>
          <p:cNvPr id="38" name="Text 27"/>
          <p:cNvSpPr txBox="1"/>
          <p:nvPr/>
        </p:nvSpPr>
        <p:spPr>
          <a:xfrm>
            <a:off x="1285646" y="5565953"/>
            <a:ext cx="3001061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각 식순별 담당 스태프 위치 및 역할 숙지</a:t>
            </a:r>
            <a:endParaRPr lang="en-US" sz="1000" dirty="0"/>
          </a:p>
        </p:txBody>
      </p:sp>
      <p:sp>
        <p:nvSpPr>
          <p:cNvPr id="39" name="Text 28"/>
          <p:cNvSpPr txBox="1"/>
          <p:nvPr/>
        </p:nvSpPr>
        <p:spPr>
          <a:xfrm>
            <a:off x="4953305" y="1714500"/>
            <a:ext cx="6810451" cy="305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kern="0" spc="-37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리허설 진행 프로세스</a:t>
            </a:r>
            <a:endParaRPr lang="en-US" sz="1600" dirty="0"/>
          </a:p>
        </p:txBody>
      </p:sp>
      <p:sp>
        <p:nvSpPr>
          <p:cNvPr id="40" name="Text 29"/>
          <p:cNvSpPr txBox="1"/>
          <p:nvPr/>
        </p:nvSpPr>
        <p:spPr>
          <a:xfrm>
            <a:off x="4953305" y="2095805"/>
            <a:ext cx="681045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체계적인 단계를 거쳐 기술적 오류와 인적 실수를 사전에 차단합니다.</a:t>
            </a:r>
            <a:endParaRPr lang="en-US" sz="1200" dirty="0"/>
          </a:p>
        </p:txBody>
      </p:sp>
      <p:pic>
        <p:nvPicPr>
          <p:cNvPr id="41" name="Image 9" descr="preencoded.png"/>
          <p:cNvPicPr>
            <a:picLocks noChangeAspect="1"/>
          </p:cNvPicPr>
          <p:nvPr/>
        </p:nvPicPr>
        <p:blipFill>
          <a:blip r:embed="rId12"/>
          <a:srcRect/>
          <a:stretch/>
        </p:blipFill>
        <p:spPr>
          <a:xfrm>
            <a:off x="5395874" y="2809951"/>
            <a:ext cx="304495" cy="304495"/>
          </a:xfrm>
          <a:prstGeom prst="rect">
            <a:avLst/>
          </a:prstGeom>
        </p:spPr>
      </p:pic>
      <p:sp>
        <p:nvSpPr>
          <p:cNvPr id="42" name="Text 30"/>
          <p:cNvSpPr txBox="1"/>
          <p:nvPr/>
        </p:nvSpPr>
        <p:spPr>
          <a:xfrm>
            <a:off x="4891126" y="3333902"/>
            <a:ext cx="1314907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75" dirty="0">
                <a:solidFill>
                  <a:srgbClr val="94A3B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STEP 01</a:t>
            </a:r>
            <a:endParaRPr lang="en-US" sz="900" dirty="0"/>
          </a:p>
        </p:txBody>
      </p:sp>
      <p:sp>
        <p:nvSpPr>
          <p:cNvPr id="43" name="Text 31"/>
          <p:cNvSpPr txBox="1"/>
          <p:nvPr/>
        </p:nvSpPr>
        <p:spPr>
          <a:xfrm>
            <a:off x="4879238" y="3571646"/>
            <a:ext cx="1337767" cy="2478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kern="0" spc="-37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사전 기술 점검</a:t>
            </a:r>
            <a:endParaRPr lang="en-US" sz="1300" dirty="0"/>
          </a:p>
        </p:txBody>
      </p:sp>
      <p:sp>
        <p:nvSpPr>
          <p:cNvPr id="44" name="Text 32"/>
          <p:cNvSpPr txBox="1"/>
          <p:nvPr/>
        </p:nvSpPr>
        <p:spPr>
          <a:xfrm>
            <a:off x="4900270" y="3952951"/>
            <a:ext cx="1295705" cy="3529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음향/시각 장비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테스트 및 세팅</a:t>
            </a:r>
            <a:endParaRPr lang="en-US" sz="900" dirty="0"/>
          </a:p>
        </p:txBody>
      </p:sp>
      <p:pic>
        <p:nvPicPr>
          <p:cNvPr id="45" name="Image 10" descr="preencoded.png"/>
          <p:cNvPicPr>
            <a:picLocks noChangeAspect="1"/>
          </p:cNvPicPr>
          <p:nvPr/>
        </p:nvPicPr>
        <p:blipFill>
          <a:blip r:embed="rId13"/>
          <a:srcRect l="-57" r="-57"/>
          <a:stretch/>
        </p:blipFill>
        <p:spPr>
          <a:xfrm>
            <a:off x="6400800" y="3381451"/>
            <a:ext cx="200254" cy="228600"/>
          </a:xfrm>
          <a:prstGeom prst="rect">
            <a:avLst/>
          </a:prstGeom>
        </p:spPr>
      </p:pic>
      <p:pic>
        <p:nvPicPr>
          <p:cNvPr id="46" name="Image 11" descr="preencoded.png"/>
          <p:cNvPicPr>
            <a:picLocks noChangeAspect="1"/>
          </p:cNvPicPr>
          <p:nvPr/>
        </p:nvPicPr>
        <p:blipFill>
          <a:blip r:embed="rId14"/>
          <a:srcRect l="-90" r="-90"/>
          <a:stretch/>
        </p:blipFill>
        <p:spPr>
          <a:xfrm>
            <a:off x="7263079" y="2809951"/>
            <a:ext cx="381305" cy="304495"/>
          </a:xfrm>
          <a:prstGeom prst="rect">
            <a:avLst/>
          </a:prstGeom>
        </p:spPr>
      </p:pic>
      <p:sp>
        <p:nvSpPr>
          <p:cNvPr id="47" name="Text 33"/>
          <p:cNvSpPr txBox="1"/>
          <p:nvPr/>
        </p:nvSpPr>
        <p:spPr>
          <a:xfrm>
            <a:off x="6795821" y="3333902"/>
            <a:ext cx="1314907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75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STEP 02</a:t>
            </a:r>
            <a:endParaRPr lang="en-US" sz="900" dirty="0"/>
          </a:p>
        </p:txBody>
      </p:sp>
      <p:sp>
        <p:nvSpPr>
          <p:cNvPr id="48" name="Text 34"/>
          <p:cNvSpPr txBox="1"/>
          <p:nvPr/>
        </p:nvSpPr>
        <p:spPr>
          <a:xfrm>
            <a:off x="6784848" y="3571646"/>
            <a:ext cx="1337767" cy="2478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kern="0" spc="-37" dirty="0">
                <a:solidFill>
                  <a:srgbClr val="1E293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부분 리허설</a:t>
            </a:r>
            <a:endParaRPr lang="en-US" sz="1300" dirty="0"/>
          </a:p>
        </p:txBody>
      </p:sp>
      <p:sp>
        <p:nvSpPr>
          <p:cNvPr id="49" name="Text 35"/>
          <p:cNvSpPr txBox="1"/>
          <p:nvPr/>
        </p:nvSpPr>
        <p:spPr>
          <a:xfrm>
            <a:off x="6805879" y="3952951"/>
            <a:ext cx="1295705" cy="3529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사회자 대본 리딩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및 큐사인 맞추기</a:t>
            </a:r>
            <a:endParaRPr lang="en-US" sz="900" dirty="0"/>
          </a:p>
        </p:txBody>
      </p:sp>
      <p:pic>
        <p:nvPicPr>
          <p:cNvPr id="50" name="Image 12" descr="preencoded.png"/>
          <p:cNvPicPr>
            <a:picLocks noChangeAspect="1"/>
          </p:cNvPicPr>
          <p:nvPr/>
        </p:nvPicPr>
        <p:blipFill>
          <a:blip r:embed="rId15"/>
          <a:srcRect l="-57" r="-57"/>
          <a:stretch/>
        </p:blipFill>
        <p:spPr>
          <a:xfrm>
            <a:off x="8305495" y="3381451"/>
            <a:ext cx="200254" cy="228600"/>
          </a:xfrm>
          <a:prstGeom prst="rect">
            <a:avLst/>
          </a:prstGeom>
        </p:spPr>
      </p:pic>
      <p:pic>
        <p:nvPicPr>
          <p:cNvPr id="51" name="Image 13" descr="preencoded.png"/>
          <p:cNvPicPr>
            <a:picLocks noChangeAspect="1"/>
          </p:cNvPicPr>
          <p:nvPr/>
        </p:nvPicPr>
        <p:blipFill>
          <a:blip r:embed="rId16"/>
          <a:srcRect t="-30" b="-30"/>
          <a:stretch/>
        </p:blipFill>
        <p:spPr>
          <a:xfrm>
            <a:off x="9262872" y="2809951"/>
            <a:ext cx="190195" cy="304495"/>
          </a:xfrm>
          <a:prstGeom prst="rect">
            <a:avLst/>
          </a:prstGeom>
        </p:spPr>
      </p:pic>
      <p:sp>
        <p:nvSpPr>
          <p:cNvPr id="52" name="Text 36"/>
          <p:cNvSpPr txBox="1"/>
          <p:nvPr/>
        </p:nvSpPr>
        <p:spPr>
          <a:xfrm>
            <a:off x="8701430" y="3333902"/>
            <a:ext cx="1314907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75" dirty="0">
                <a:solidFill>
                  <a:srgbClr val="3B82F6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STEP 03</a:t>
            </a:r>
            <a:endParaRPr lang="en-US" sz="900" dirty="0"/>
          </a:p>
        </p:txBody>
      </p:sp>
      <p:sp>
        <p:nvSpPr>
          <p:cNvPr id="53" name="Text 37"/>
          <p:cNvSpPr txBox="1"/>
          <p:nvPr/>
        </p:nvSpPr>
        <p:spPr>
          <a:xfrm>
            <a:off x="8689543" y="3571646"/>
            <a:ext cx="1337767" cy="2478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kern="0" spc="-37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전체 리허설</a:t>
            </a:r>
            <a:endParaRPr lang="en-US" sz="1300" dirty="0"/>
          </a:p>
        </p:txBody>
      </p:sp>
      <p:sp>
        <p:nvSpPr>
          <p:cNvPr id="54" name="Text 38"/>
          <p:cNvSpPr txBox="1"/>
          <p:nvPr/>
        </p:nvSpPr>
        <p:spPr>
          <a:xfrm>
            <a:off x="8710574" y="3952951"/>
            <a:ext cx="1295705" cy="3529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실제 식순과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동일하게 풀 시뮬레이션</a:t>
            </a:r>
            <a:endParaRPr lang="en-US" sz="900" dirty="0"/>
          </a:p>
        </p:txBody>
      </p:sp>
      <p:pic>
        <p:nvPicPr>
          <p:cNvPr id="55" name="Image 14" descr="preencoded.png"/>
          <p:cNvPicPr>
            <a:picLocks noChangeAspect="1"/>
          </p:cNvPicPr>
          <p:nvPr/>
        </p:nvPicPr>
        <p:blipFill>
          <a:blip r:embed="rId17"/>
          <a:srcRect l="-57" r="-57"/>
          <a:stretch/>
        </p:blipFill>
        <p:spPr>
          <a:xfrm>
            <a:off x="10211105" y="3381451"/>
            <a:ext cx="200254" cy="228600"/>
          </a:xfrm>
          <a:prstGeom prst="rect">
            <a:avLst/>
          </a:prstGeom>
        </p:spPr>
      </p:pic>
      <p:pic>
        <p:nvPicPr>
          <p:cNvPr id="56" name="Image 15" descr="preencoded.png"/>
          <p:cNvPicPr>
            <a:picLocks noChangeAspect="1"/>
          </p:cNvPicPr>
          <p:nvPr/>
        </p:nvPicPr>
        <p:blipFill>
          <a:blip r:embed="rId18"/>
          <a:srcRect/>
          <a:stretch/>
        </p:blipFill>
        <p:spPr>
          <a:xfrm>
            <a:off x="11101730" y="2809951"/>
            <a:ext cx="323698" cy="323698"/>
          </a:xfrm>
          <a:prstGeom prst="rect">
            <a:avLst/>
          </a:prstGeom>
        </p:spPr>
      </p:pic>
      <p:sp>
        <p:nvSpPr>
          <p:cNvPr id="57" name="Text 39"/>
          <p:cNvSpPr txBox="1"/>
          <p:nvPr/>
        </p:nvSpPr>
        <p:spPr>
          <a:xfrm>
            <a:off x="10606126" y="3333902"/>
            <a:ext cx="1314907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75" dirty="0">
                <a:solidFill>
                  <a:srgbClr val="1D4ED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STEP 04</a:t>
            </a:r>
            <a:endParaRPr lang="en-US" sz="900" dirty="0"/>
          </a:p>
        </p:txBody>
      </p:sp>
      <p:sp>
        <p:nvSpPr>
          <p:cNvPr id="58" name="Text 40"/>
          <p:cNvSpPr txBox="1"/>
          <p:nvPr/>
        </p:nvSpPr>
        <p:spPr>
          <a:xfrm>
            <a:off x="10594238" y="3571646"/>
            <a:ext cx="1337767" cy="2478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kern="0" spc="-37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최종 피드백</a:t>
            </a:r>
            <a:endParaRPr lang="en-US" sz="1300" dirty="0"/>
          </a:p>
        </p:txBody>
      </p:sp>
      <p:sp>
        <p:nvSpPr>
          <p:cNvPr id="59" name="Text 41"/>
          <p:cNvSpPr txBox="1"/>
          <p:nvPr/>
        </p:nvSpPr>
        <p:spPr>
          <a:xfrm>
            <a:off x="10615270" y="3952951"/>
            <a:ext cx="1295705" cy="3529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1E40A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이슈 사항 공유 및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1E40A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즉각적인 수정 조치</a:t>
            </a:r>
            <a:endParaRPr lang="en-US" sz="900" dirty="0"/>
          </a:p>
        </p:txBody>
      </p:sp>
      <p:pic>
        <p:nvPicPr>
          <p:cNvPr id="60" name="Image 16" descr="preencoded.png"/>
          <p:cNvPicPr>
            <a:picLocks noChangeAspect="1"/>
          </p:cNvPicPr>
          <p:nvPr/>
        </p:nvPicPr>
        <p:blipFill>
          <a:blip r:embed="rId19"/>
          <a:srcRect l="-133" r="-133"/>
          <a:stretch/>
        </p:blipFill>
        <p:spPr>
          <a:xfrm>
            <a:off x="5296205" y="5315407"/>
            <a:ext cx="171907" cy="228600"/>
          </a:xfrm>
          <a:prstGeom prst="rect">
            <a:avLst/>
          </a:prstGeom>
        </p:spPr>
      </p:pic>
      <p:sp>
        <p:nvSpPr>
          <p:cNvPr id="61" name="Text 42"/>
          <p:cNvSpPr txBox="1"/>
          <p:nvPr/>
        </p:nvSpPr>
        <p:spPr>
          <a:xfrm>
            <a:off x="5715000" y="5143500"/>
            <a:ext cx="5811012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B4530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[실전 사례] 326 토크콘서트 &amp; 멘토극장 리허설 타이밍</a:t>
            </a:r>
            <a:endParaRPr lang="en-US" sz="1100" dirty="0"/>
          </a:p>
        </p:txBody>
      </p:sp>
      <p:sp>
        <p:nvSpPr>
          <p:cNvPr id="62" name="Text 43"/>
          <p:cNvSpPr txBox="1"/>
          <p:nvPr/>
        </p:nvSpPr>
        <p:spPr>
          <a:xfrm>
            <a:off x="5715000" y="5381244"/>
            <a:ext cx="5710428" cy="4005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51A0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326 행사(70명 규모)는 본식 1시간 30분 전(13:30)부터 전체 리허설을 진행했으며, 멘토극장(45명 규모)은 09:30 기술/사회자 리허설 후 10:00에 스태프 전체 리허설을 분리하여 효율성을 높였습니다.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12191695" cy="1333195"/>
          </a:xfrm>
          <a:prstGeom prst="rect">
            <a:avLst/>
          </a:prstGeom>
          <a:solidFill>
            <a:srgbClr val="1E3A5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5" name="Shape 3"/>
          <p:cNvSpPr/>
          <p:nvPr/>
        </p:nvSpPr>
        <p:spPr>
          <a:xfrm>
            <a:off x="761695" y="1809598"/>
            <a:ext cx="5210251" cy="1257300"/>
          </a:xfrm>
          <a:prstGeom prst="roundRect">
            <a:avLst>
              <a:gd name="adj" fmla="val 8815"/>
            </a:avLst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6" name="Shape 4"/>
          <p:cNvSpPr/>
          <p:nvPr/>
        </p:nvSpPr>
        <p:spPr>
          <a:xfrm>
            <a:off x="761695" y="1809598"/>
            <a:ext cx="57607" cy="1257300"/>
          </a:xfrm>
          <a:prstGeom prst="roundRect">
            <a:avLst>
              <a:gd name="adj" fmla="val 192401"/>
            </a:avLst>
          </a:prstGeom>
          <a:solidFill>
            <a:srgbClr val="2C5AA0"/>
          </a:solidFill>
          <a:ln w="12700">
            <a:solidFill>
              <a:srgbClr val="2C5AA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7" name="Shape 5"/>
          <p:cNvSpPr/>
          <p:nvPr/>
        </p:nvSpPr>
        <p:spPr>
          <a:xfrm>
            <a:off x="6286500" y="1809598"/>
            <a:ext cx="5210251" cy="1257300"/>
          </a:xfrm>
          <a:prstGeom prst="roundRect">
            <a:avLst>
              <a:gd name="adj" fmla="val 8815"/>
            </a:avLst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8" name="Shape 6"/>
          <p:cNvSpPr/>
          <p:nvPr/>
        </p:nvSpPr>
        <p:spPr>
          <a:xfrm>
            <a:off x="6286500" y="1809598"/>
            <a:ext cx="57607" cy="1257300"/>
          </a:xfrm>
          <a:prstGeom prst="roundRect">
            <a:avLst>
              <a:gd name="adj" fmla="val 192401"/>
            </a:avLst>
          </a:prstGeom>
          <a:solidFill>
            <a:srgbClr val="2C5AA0"/>
          </a:solidFill>
          <a:ln w="12700">
            <a:solidFill>
              <a:srgbClr val="2C5AA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9" name="Shape 7"/>
          <p:cNvSpPr/>
          <p:nvPr/>
        </p:nvSpPr>
        <p:spPr>
          <a:xfrm>
            <a:off x="761695" y="3333902"/>
            <a:ext cx="5210251" cy="1257300"/>
          </a:xfrm>
          <a:prstGeom prst="roundRect">
            <a:avLst>
              <a:gd name="adj" fmla="val 8815"/>
            </a:avLst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10" name="Shape 8"/>
          <p:cNvSpPr/>
          <p:nvPr/>
        </p:nvSpPr>
        <p:spPr>
          <a:xfrm>
            <a:off x="761695" y="3333902"/>
            <a:ext cx="57607" cy="1257300"/>
          </a:xfrm>
          <a:prstGeom prst="roundRect">
            <a:avLst>
              <a:gd name="adj" fmla="val 192401"/>
            </a:avLst>
          </a:prstGeom>
          <a:solidFill>
            <a:srgbClr val="2C5AA0"/>
          </a:solidFill>
          <a:ln w="12700">
            <a:solidFill>
              <a:srgbClr val="2C5AA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1" name="Shape 9"/>
          <p:cNvSpPr/>
          <p:nvPr/>
        </p:nvSpPr>
        <p:spPr>
          <a:xfrm>
            <a:off x="6286500" y="3333902"/>
            <a:ext cx="5210251" cy="1257300"/>
          </a:xfrm>
          <a:prstGeom prst="roundRect">
            <a:avLst>
              <a:gd name="adj" fmla="val 8815"/>
            </a:avLst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12" name="Shape 10"/>
          <p:cNvSpPr/>
          <p:nvPr/>
        </p:nvSpPr>
        <p:spPr>
          <a:xfrm>
            <a:off x="6286500" y="3333902"/>
            <a:ext cx="57607" cy="1257300"/>
          </a:xfrm>
          <a:prstGeom prst="roundRect">
            <a:avLst>
              <a:gd name="adj" fmla="val 192401"/>
            </a:avLst>
          </a:prstGeom>
          <a:solidFill>
            <a:srgbClr val="2C5AA0"/>
          </a:solidFill>
          <a:ln w="12700">
            <a:solidFill>
              <a:srgbClr val="2C5AA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3" name="Shape 11"/>
          <p:cNvSpPr/>
          <p:nvPr/>
        </p:nvSpPr>
        <p:spPr>
          <a:xfrm>
            <a:off x="761695" y="4858207"/>
            <a:ext cx="5210251" cy="1257300"/>
          </a:xfrm>
          <a:prstGeom prst="roundRect">
            <a:avLst>
              <a:gd name="adj" fmla="val 8815"/>
            </a:avLst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14" name="Shape 12"/>
          <p:cNvSpPr/>
          <p:nvPr/>
        </p:nvSpPr>
        <p:spPr>
          <a:xfrm>
            <a:off x="761695" y="4858207"/>
            <a:ext cx="57607" cy="1257300"/>
          </a:xfrm>
          <a:prstGeom prst="roundRect">
            <a:avLst>
              <a:gd name="adj" fmla="val 192401"/>
            </a:avLst>
          </a:prstGeom>
          <a:solidFill>
            <a:srgbClr val="2C5AA0"/>
          </a:solidFill>
          <a:ln w="12700">
            <a:solidFill>
              <a:srgbClr val="2C5AA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5" name="Shape 13"/>
          <p:cNvSpPr/>
          <p:nvPr/>
        </p:nvSpPr>
        <p:spPr>
          <a:xfrm>
            <a:off x="6286500" y="4858207"/>
            <a:ext cx="5210251" cy="1257300"/>
          </a:xfrm>
          <a:prstGeom prst="roundRect">
            <a:avLst>
              <a:gd name="adj" fmla="val 8815"/>
            </a:avLst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16" name="Shape 14"/>
          <p:cNvSpPr/>
          <p:nvPr/>
        </p:nvSpPr>
        <p:spPr>
          <a:xfrm>
            <a:off x="6286500" y="4858207"/>
            <a:ext cx="57607" cy="1257300"/>
          </a:xfrm>
          <a:prstGeom prst="roundRect">
            <a:avLst>
              <a:gd name="adj" fmla="val 192401"/>
            </a:avLst>
          </a:prstGeom>
          <a:solidFill>
            <a:srgbClr val="F59E0B"/>
          </a:solidFill>
          <a:ln w="12700">
            <a:solidFill>
              <a:srgbClr val="F59E0B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17" name="Image 0" descr="preencoded.png"/>
          <p:cNvPicPr>
            <a:picLocks noChangeAspect="1"/>
          </p:cNvPicPr>
          <p:nvPr/>
        </p:nvPicPr>
        <p:blipFill>
          <a:blip r:embed="rId3"/>
          <a:srcRect t="-401" b="-401"/>
          <a:stretch/>
        </p:blipFill>
        <p:spPr>
          <a:xfrm>
            <a:off x="0" y="1295705"/>
            <a:ext cx="12191695" cy="38405"/>
          </a:xfrm>
          <a:prstGeom prst="rect">
            <a:avLst/>
          </a:prstGeom>
        </p:spPr>
      </p:pic>
      <p:sp>
        <p:nvSpPr>
          <p:cNvPr id="18" name="Shape 15"/>
          <p:cNvSpPr/>
          <p:nvPr/>
        </p:nvSpPr>
        <p:spPr>
          <a:xfrm>
            <a:off x="1143000" y="2286000"/>
            <a:ext cx="323698" cy="323698"/>
          </a:xfrm>
          <a:prstGeom prst="roundRect">
            <a:avLst>
              <a:gd name="adj" fmla="val 66467"/>
            </a:avLst>
          </a:prstGeom>
          <a:solidFill>
            <a:srgbClr val="FFFFFF"/>
          </a:solidFill>
          <a:ln w="25400">
            <a:solidFill>
              <a:srgbClr val="94A3B8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9" name="Shape 16"/>
          <p:cNvSpPr/>
          <p:nvPr/>
        </p:nvSpPr>
        <p:spPr>
          <a:xfrm>
            <a:off x="6667805" y="2286000"/>
            <a:ext cx="323698" cy="323698"/>
          </a:xfrm>
          <a:prstGeom prst="roundRect">
            <a:avLst>
              <a:gd name="adj" fmla="val 66467"/>
            </a:avLst>
          </a:prstGeom>
          <a:solidFill>
            <a:srgbClr val="FFFFFF"/>
          </a:solidFill>
          <a:ln w="25400">
            <a:solidFill>
              <a:srgbClr val="94A3B8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20" name="Shape 17"/>
          <p:cNvSpPr/>
          <p:nvPr/>
        </p:nvSpPr>
        <p:spPr>
          <a:xfrm>
            <a:off x="1143000" y="3810305"/>
            <a:ext cx="323698" cy="323698"/>
          </a:xfrm>
          <a:prstGeom prst="roundRect">
            <a:avLst>
              <a:gd name="adj" fmla="val 66467"/>
            </a:avLst>
          </a:prstGeom>
          <a:solidFill>
            <a:srgbClr val="FFFFFF"/>
          </a:solidFill>
          <a:ln w="25400">
            <a:solidFill>
              <a:srgbClr val="94A3B8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21" name="Shape 18"/>
          <p:cNvSpPr/>
          <p:nvPr/>
        </p:nvSpPr>
        <p:spPr>
          <a:xfrm>
            <a:off x="6667805" y="3810305"/>
            <a:ext cx="323698" cy="323698"/>
          </a:xfrm>
          <a:prstGeom prst="roundRect">
            <a:avLst>
              <a:gd name="adj" fmla="val 66467"/>
            </a:avLst>
          </a:prstGeom>
          <a:solidFill>
            <a:srgbClr val="FFFFFF"/>
          </a:solidFill>
          <a:ln w="25400">
            <a:solidFill>
              <a:srgbClr val="94A3B8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22" name="Shape 19"/>
          <p:cNvSpPr/>
          <p:nvPr/>
        </p:nvSpPr>
        <p:spPr>
          <a:xfrm>
            <a:off x="1143000" y="5333695"/>
            <a:ext cx="323698" cy="323698"/>
          </a:xfrm>
          <a:prstGeom prst="roundRect">
            <a:avLst>
              <a:gd name="adj" fmla="val 66467"/>
            </a:avLst>
          </a:prstGeom>
          <a:solidFill>
            <a:srgbClr val="FFFFFF"/>
          </a:solidFill>
          <a:ln w="25400">
            <a:solidFill>
              <a:srgbClr val="94A3B8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23" name="Shape 20"/>
          <p:cNvSpPr/>
          <p:nvPr/>
        </p:nvSpPr>
        <p:spPr>
          <a:xfrm>
            <a:off x="6667805" y="5333695"/>
            <a:ext cx="323698" cy="323698"/>
          </a:xfrm>
          <a:prstGeom prst="roundRect">
            <a:avLst>
              <a:gd name="adj" fmla="val 66467"/>
            </a:avLst>
          </a:prstGeom>
          <a:solidFill>
            <a:srgbClr val="FFFFFF"/>
          </a:solidFill>
          <a:ln w="25400">
            <a:solidFill>
              <a:srgbClr val="94A3B8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24" name="Text 21"/>
          <p:cNvSpPr txBox="1"/>
          <p:nvPr/>
        </p:nvSpPr>
        <p:spPr>
          <a:xfrm>
            <a:off x="761695" y="333756"/>
            <a:ext cx="392460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kern="0" spc="38" dirty="0">
                <a:solidFill>
                  <a:srgbClr val="93C5FD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Part 1. 행사 전 (Pre-Event) &gt; 물품 준비</a:t>
            </a:r>
            <a:endParaRPr lang="en-US" sz="1200" dirty="0"/>
          </a:p>
        </p:txBody>
      </p:sp>
      <p:sp>
        <p:nvSpPr>
          <p:cNvPr id="25" name="Text 22"/>
          <p:cNvSpPr txBox="1"/>
          <p:nvPr/>
        </p:nvSpPr>
        <p:spPr>
          <a:xfrm>
            <a:off x="761695" y="619049"/>
            <a:ext cx="7925105" cy="5239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kern="0" spc="-75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11단계: 집기/물품 최종 팩킹</a:t>
            </a:r>
            <a:endParaRPr lang="en-US" sz="2800" dirty="0"/>
          </a:p>
        </p:txBody>
      </p:sp>
      <p:pic>
        <p:nvPicPr>
          <p:cNvPr id="26" name="Image 1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10248595" y="714146"/>
            <a:ext cx="228600" cy="228600"/>
          </a:xfrm>
          <a:prstGeom prst="rect">
            <a:avLst/>
          </a:prstGeom>
        </p:spPr>
      </p:pic>
      <p:sp>
        <p:nvSpPr>
          <p:cNvPr id="27" name="Text 23"/>
          <p:cNvSpPr txBox="1"/>
          <p:nvPr/>
        </p:nvSpPr>
        <p:spPr>
          <a:xfrm>
            <a:off x="10573207" y="724205"/>
            <a:ext cx="10287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93C5FD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인쇄 권장</a:t>
            </a:r>
            <a:endParaRPr lang="en-US" sz="1200" dirty="0"/>
          </a:p>
        </p:txBody>
      </p:sp>
      <p:sp>
        <p:nvSpPr>
          <p:cNvPr id="28" name="Text 24"/>
          <p:cNvSpPr txBox="1"/>
          <p:nvPr/>
        </p:nvSpPr>
        <p:spPr>
          <a:xfrm>
            <a:off x="1619402" y="2229307"/>
            <a:ext cx="4286707" cy="305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kern="0" spc="-37" dirty="0">
                <a:solidFill>
                  <a:srgbClr val="1E293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인쇄물 및 네임택</a:t>
            </a:r>
            <a:endParaRPr lang="en-US" sz="1600" dirty="0"/>
          </a:p>
        </p:txBody>
      </p:sp>
      <p:sp>
        <p:nvSpPr>
          <p:cNvPr id="29" name="Text 25"/>
          <p:cNvSpPr txBox="1"/>
          <p:nvPr/>
        </p:nvSpPr>
        <p:spPr>
          <a:xfrm>
            <a:off x="1619402" y="2572207"/>
            <a:ext cx="4286707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식순지, 주차안내문, 참석자 명단, 스태프/VIP 네임택</a:t>
            </a:r>
            <a:endParaRPr lang="en-US" sz="1100" dirty="0"/>
          </a:p>
        </p:txBody>
      </p:sp>
      <p:sp>
        <p:nvSpPr>
          <p:cNvPr id="30" name="Text 26"/>
          <p:cNvSpPr txBox="1"/>
          <p:nvPr/>
        </p:nvSpPr>
        <p:spPr>
          <a:xfrm>
            <a:off x="7144207" y="2229307"/>
            <a:ext cx="4286707" cy="305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kern="0" spc="-37" dirty="0">
                <a:solidFill>
                  <a:srgbClr val="1E293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음향 및 전자 기기</a:t>
            </a:r>
            <a:endParaRPr lang="en-US" sz="1600" dirty="0"/>
          </a:p>
        </p:txBody>
      </p:sp>
      <p:sp>
        <p:nvSpPr>
          <p:cNvPr id="31" name="Text 27"/>
          <p:cNvSpPr txBox="1"/>
          <p:nvPr/>
        </p:nvSpPr>
        <p:spPr>
          <a:xfrm>
            <a:off x="7144207" y="2572207"/>
            <a:ext cx="4286707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무선 마이크, 여분 건전지, 멀티탭, 전선 마감 테이프</a:t>
            </a:r>
            <a:endParaRPr lang="en-US" sz="1100" dirty="0"/>
          </a:p>
        </p:txBody>
      </p:sp>
      <p:sp>
        <p:nvSpPr>
          <p:cNvPr id="32" name="Text 28"/>
          <p:cNvSpPr txBox="1"/>
          <p:nvPr/>
        </p:nvSpPr>
        <p:spPr>
          <a:xfrm>
            <a:off x="1619402" y="3752698"/>
            <a:ext cx="4286707" cy="305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kern="0" spc="-37" dirty="0">
                <a:solidFill>
                  <a:srgbClr val="1E293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다과 및 위생 소모품</a:t>
            </a:r>
            <a:endParaRPr lang="en-US" sz="1600" dirty="0"/>
          </a:p>
        </p:txBody>
      </p:sp>
      <p:sp>
        <p:nvSpPr>
          <p:cNvPr id="33" name="Text 29"/>
          <p:cNvSpPr txBox="1"/>
          <p:nvPr/>
        </p:nvSpPr>
        <p:spPr>
          <a:xfrm>
            <a:off x="1619402" y="4095598"/>
            <a:ext cx="4286707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인사/청중용 다과류, 생수, 종이컵, 물티슈, 쓰레기봉투</a:t>
            </a:r>
            <a:endParaRPr lang="en-US" sz="1100" dirty="0"/>
          </a:p>
        </p:txBody>
      </p:sp>
      <p:sp>
        <p:nvSpPr>
          <p:cNvPr id="34" name="Text 30"/>
          <p:cNvSpPr txBox="1"/>
          <p:nvPr/>
        </p:nvSpPr>
        <p:spPr>
          <a:xfrm>
            <a:off x="7144207" y="3752698"/>
            <a:ext cx="4286707" cy="305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kern="0" spc="-37" dirty="0">
                <a:solidFill>
                  <a:srgbClr val="1E293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홍보물 및 전시 구조물</a:t>
            </a:r>
            <a:endParaRPr lang="en-US" sz="1600" dirty="0"/>
          </a:p>
        </p:txBody>
      </p:sp>
      <p:sp>
        <p:nvSpPr>
          <p:cNvPr id="35" name="Text 31"/>
          <p:cNvSpPr txBox="1"/>
          <p:nvPr/>
        </p:nvSpPr>
        <p:spPr>
          <a:xfrm>
            <a:off x="7144207" y="4095598"/>
            <a:ext cx="4286707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X배너 및 거치대, 메인 현수막, 안내데스크 폼보드</a:t>
            </a:r>
            <a:endParaRPr lang="en-US" sz="1100" dirty="0"/>
          </a:p>
        </p:txBody>
      </p:sp>
      <p:sp>
        <p:nvSpPr>
          <p:cNvPr id="36" name="Text 32"/>
          <p:cNvSpPr txBox="1"/>
          <p:nvPr/>
        </p:nvSpPr>
        <p:spPr>
          <a:xfrm>
            <a:off x="1619402" y="5277002"/>
            <a:ext cx="4286707" cy="305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kern="0" spc="-37" dirty="0">
                <a:solidFill>
                  <a:srgbClr val="1E293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비상약 및 현장 공구류</a:t>
            </a:r>
            <a:endParaRPr lang="en-US" sz="1600" dirty="0"/>
          </a:p>
        </p:txBody>
      </p:sp>
      <p:sp>
        <p:nvSpPr>
          <p:cNvPr id="37" name="Text 33"/>
          <p:cNvSpPr txBox="1"/>
          <p:nvPr/>
        </p:nvSpPr>
        <p:spPr>
          <a:xfrm>
            <a:off x="1619402" y="5619902"/>
            <a:ext cx="4286707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구급상자, 가위, 칼, 청테이프, 네임펜, 클립보드</a:t>
            </a:r>
            <a:endParaRPr lang="en-US" sz="1100" dirty="0"/>
          </a:p>
        </p:txBody>
      </p:sp>
      <p:sp>
        <p:nvSpPr>
          <p:cNvPr id="38" name="Text 34"/>
          <p:cNvSpPr txBox="1"/>
          <p:nvPr/>
        </p:nvSpPr>
        <p:spPr>
          <a:xfrm>
            <a:off x="7144207" y="5277002"/>
            <a:ext cx="4286707" cy="305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kern="0" spc="-37" dirty="0">
                <a:solidFill>
                  <a:srgbClr val="1E293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[참고] 특수 세션 집기 </a:t>
            </a:r>
            <a:r>
              <a:rPr lang="en-US" sz="1200" b="1" kern="0" spc="-37" dirty="0">
                <a:solidFill>
                  <a:srgbClr val="F59E0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(멘토극장)</a:t>
            </a:r>
            <a:endParaRPr lang="en-US" sz="1600" dirty="0"/>
          </a:p>
        </p:txBody>
      </p:sp>
      <p:sp>
        <p:nvSpPr>
          <p:cNvPr id="39" name="Text 35"/>
          <p:cNvSpPr txBox="1"/>
          <p:nvPr/>
        </p:nvSpPr>
        <p:spPr>
          <a:xfrm>
            <a:off x="7144207" y="5619902"/>
            <a:ext cx="4286707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선물용 캘리그라피 액자, 아이스브레이킹 뽑기통, 아이패드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rcRect t="-420" b="-420"/>
          <a:stretch/>
        </p:blipFill>
        <p:spPr>
          <a:xfrm>
            <a:off x="571500" y="428854"/>
            <a:ext cx="761695" cy="57607"/>
          </a:xfrm>
          <a:prstGeom prst="rect">
            <a:avLst/>
          </a:prstGeom>
        </p:spPr>
      </p:pic>
      <p:pic>
        <p:nvPicPr>
          <p:cNvPr id="5" name="Image 1" descr="preencoded.png"/>
          <p:cNvPicPr>
            <a:picLocks noChangeAspect="1"/>
          </p:cNvPicPr>
          <p:nvPr/>
        </p:nvPicPr>
        <p:blipFill>
          <a:blip r:embed="rId4"/>
          <a:srcRect l="-4" r="-4"/>
          <a:stretch/>
        </p:blipFill>
        <p:spPr>
          <a:xfrm>
            <a:off x="571500" y="1714500"/>
            <a:ext cx="3829507" cy="4591202"/>
          </a:xfrm>
          <a:prstGeom prst="rect">
            <a:avLst/>
          </a:prstGeom>
        </p:spPr>
      </p:pic>
      <p:pic>
        <p:nvPicPr>
          <p:cNvPr id="6" name="Image 2" descr="preencoded.png"/>
          <p:cNvPicPr>
            <a:picLocks noChangeAspect="1"/>
          </p:cNvPicPr>
          <p:nvPr/>
        </p:nvPicPr>
        <p:blipFill>
          <a:blip r:embed="rId5"/>
          <a:srcRect l="-2089" r="-2089"/>
          <a:stretch/>
        </p:blipFill>
        <p:spPr>
          <a:xfrm>
            <a:off x="857707" y="2476195"/>
            <a:ext cx="3238805" cy="9144"/>
          </a:xfrm>
          <a:prstGeom prst="rect">
            <a:avLst/>
          </a:prstGeom>
        </p:spPr>
      </p:pic>
      <p:sp>
        <p:nvSpPr>
          <p:cNvPr id="7" name="Shape 2"/>
          <p:cNvSpPr/>
          <p:nvPr/>
        </p:nvSpPr>
        <p:spPr>
          <a:xfrm>
            <a:off x="4809744" y="2572207"/>
            <a:ext cx="1476756" cy="2057400"/>
          </a:xfrm>
          <a:prstGeom prst="roundRect">
            <a:avLst>
              <a:gd name="adj" fmla="val 6392"/>
            </a:avLst>
          </a:prstGeom>
          <a:solidFill>
            <a:srgbClr val="FFFFFF"/>
          </a:solidFill>
          <a:ln/>
          <a:effectLst>
            <a:outerShdw blurRad="63500" dist="38100" dir="162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8" name="Shape 3"/>
          <p:cNvSpPr/>
          <p:nvPr/>
        </p:nvSpPr>
        <p:spPr>
          <a:xfrm>
            <a:off x="4809744" y="2572207"/>
            <a:ext cx="1476756" cy="57607"/>
          </a:xfrm>
          <a:prstGeom prst="roundRect">
            <a:avLst>
              <a:gd name="adj" fmla="val 163851"/>
            </a:avLst>
          </a:prstGeom>
          <a:solidFill>
            <a:srgbClr val="94A3B8"/>
          </a:solidFill>
          <a:ln w="12700">
            <a:solidFill>
              <a:srgbClr val="94A3B8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9" name="Shape 4"/>
          <p:cNvSpPr/>
          <p:nvPr/>
        </p:nvSpPr>
        <p:spPr>
          <a:xfrm>
            <a:off x="6715354" y="2572207"/>
            <a:ext cx="1476756" cy="2057400"/>
          </a:xfrm>
          <a:prstGeom prst="roundRect">
            <a:avLst>
              <a:gd name="adj" fmla="val 6392"/>
            </a:avLst>
          </a:prstGeom>
          <a:solidFill>
            <a:srgbClr val="FFFFFF"/>
          </a:solidFill>
          <a:ln/>
          <a:effectLst>
            <a:outerShdw blurRad="63500" dist="38100" dir="162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10" name="Shape 5"/>
          <p:cNvSpPr/>
          <p:nvPr/>
        </p:nvSpPr>
        <p:spPr>
          <a:xfrm>
            <a:off x="6715354" y="2572207"/>
            <a:ext cx="1476756" cy="57607"/>
          </a:xfrm>
          <a:prstGeom prst="roundRect">
            <a:avLst>
              <a:gd name="adj" fmla="val 163851"/>
            </a:avLst>
          </a:prstGeom>
          <a:solidFill>
            <a:srgbClr val="64748B"/>
          </a:solidFill>
          <a:ln w="12700">
            <a:solidFill>
              <a:srgbClr val="64748B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1" name="Shape 6"/>
          <p:cNvSpPr/>
          <p:nvPr/>
        </p:nvSpPr>
        <p:spPr>
          <a:xfrm>
            <a:off x="8620049" y="2572207"/>
            <a:ext cx="1476756" cy="2057400"/>
          </a:xfrm>
          <a:prstGeom prst="roundRect">
            <a:avLst>
              <a:gd name="adj" fmla="val 6392"/>
            </a:avLst>
          </a:prstGeom>
          <a:solidFill>
            <a:srgbClr val="FFFFFF"/>
          </a:solidFill>
          <a:ln/>
          <a:effectLst>
            <a:outerShdw blurRad="63500" dist="38100" dir="162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12" name="Shape 7"/>
          <p:cNvSpPr/>
          <p:nvPr/>
        </p:nvSpPr>
        <p:spPr>
          <a:xfrm>
            <a:off x="8620049" y="2572207"/>
            <a:ext cx="1476756" cy="57607"/>
          </a:xfrm>
          <a:prstGeom prst="roundRect">
            <a:avLst>
              <a:gd name="adj" fmla="val 163851"/>
            </a:avLst>
          </a:prstGeom>
          <a:solidFill>
            <a:srgbClr val="3B82F6"/>
          </a:solidFill>
          <a:ln w="12700">
            <a:solidFill>
              <a:srgbClr val="3B82F6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13" name="Image 3" descr="preencoded.png"/>
          <p:cNvPicPr>
            <a:picLocks noChangeAspect="1"/>
          </p:cNvPicPr>
          <p:nvPr/>
        </p:nvPicPr>
        <p:blipFill>
          <a:blip r:embed="rId6"/>
          <a:srcRect l="-13" r="-13"/>
          <a:stretch/>
        </p:blipFill>
        <p:spPr>
          <a:xfrm>
            <a:off x="10524744" y="2572207"/>
            <a:ext cx="1476756" cy="2057400"/>
          </a:xfrm>
          <a:prstGeom prst="rect">
            <a:avLst/>
          </a:prstGeom>
        </p:spPr>
      </p:pic>
      <p:sp>
        <p:nvSpPr>
          <p:cNvPr id="14" name="Shape 8"/>
          <p:cNvSpPr/>
          <p:nvPr/>
        </p:nvSpPr>
        <p:spPr>
          <a:xfrm>
            <a:off x="4953305" y="4953305"/>
            <a:ext cx="6715354" cy="1095451"/>
          </a:xfrm>
          <a:prstGeom prst="roundRect">
            <a:avLst>
              <a:gd name="adj" fmla="val 5807"/>
            </a:avLst>
          </a:prstGeom>
          <a:solidFill>
            <a:srgbClr val="FFFBEB"/>
          </a:solidFill>
          <a:ln/>
        </p:spPr>
        <p:txBody>
          <a:bodyPr/>
          <a:lstStyle/>
          <a:p>
            <a:endParaRPr lang="en-KR"/>
          </a:p>
        </p:txBody>
      </p:sp>
      <p:sp>
        <p:nvSpPr>
          <p:cNvPr id="15" name="Shape 9"/>
          <p:cNvSpPr/>
          <p:nvPr/>
        </p:nvSpPr>
        <p:spPr>
          <a:xfrm>
            <a:off x="4953305" y="4953305"/>
            <a:ext cx="47549" cy="1095451"/>
          </a:xfrm>
          <a:prstGeom prst="roundRect">
            <a:avLst>
              <a:gd name="adj" fmla="val 133779"/>
            </a:avLst>
          </a:prstGeom>
          <a:solidFill>
            <a:srgbClr val="F59E0B"/>
          </a:solidFill>
          <a:ln w="12700">
            <a:solidFill>
              <a:srgbClr val="F59E0B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6" name="Text 10"/>
          <p:cNvSpPr txBox="1"/>
          <p:nvPr/>
        </p:nvSpPr>
        <p:spPr>
          <a:xfrm>
            <a:off x="571500" y="619049"/>
            <a:ext cx="98298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kern="0" spc="-75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12단계: 행사 당일 스태프 관리·출발</a:t>
            </a:r>
            <a:endParaRPr lang="en-US" sz="2800" dirty="0"/>
          </a:p>
        </p:txBody>
      </p:sp>
      <p:sp>
        <p:nvSpPr>
          <p:cNvPr id="17" name="Text 11"/>
          <p:cNvSpPr txBox="1"/>
          <p:nvPr/>
        </p:nvSpPr>
        <p:spPr>
          <a:xfrm>
            <a:off x="571500" y="1190549"/>
            <a:ext cx="9715500" cy="2478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kern="0" spc="-37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행사 당일 아침, 스태프의 최종 점검과 원활한 행사장 이동을 위한 필수 체크 프로세스입니다.</a:t>
            </a:r>
            <a:endParaRPr lang="en-US" sz="1300" dirty="0"/>
          </a:p>
        </p:txBody>
      </p:sp>
      <p:sp>
        <p:nvSpPr>
          <p:cNvPr id="18" name="Text 12"/>
          <p:cNvSpPr txBox="1"/>
          <p:nvPr/>
        </p:nvSpPr>
        <p:spPr>
          <a:xfrm>
            <a:off x="857707" y="2000707"/>
            <a:ext cx="3429000" cy="305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kern="0" spc="-37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출발 전 핵심 관리 포인트</a:t>
            </a:r>
            <a:endParaRPr lang="en-US" sz="1600" dirty="0"/>
          </a:p>
        </p:txBody>
      </p:sp>
      <p:sp>
        <p:nvSpPr>
          <p:cNvPr id="19" name="Shape 13"/>
          <p:cNvSpPr/>
          <p:nvPr/>
        </p:nvSpPr>
        <p:spPr>
          <a:xfrm>
            <a:off x="857707" y="2905049"/>
            <a:ext cx="381305" cy="381305"/>
          </a:xfrm>
          <a:prstGeom prst="roundRect">
            <a:avLst>
              <a:gd name="adj" fmla="val 95923"/>
            </a:avLst>
          </a:prstGeom>
          <a:solidFill>
            <a:srgbClr val="EFF6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20" name="Image 4" descr="preencoded.png"/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961949" y="3010205"/>
            <a:ext cx="171907" cy="171907"/>
          </a:xfrm>
          <a:prstGeom prst="rect">
            <a:avLst/>
          </a:prstGeom>
        </p:spPr>
      </p:pic>
      <p:sp>
        <p:nvSpPr>
          <p:cNvPr id="21" name="Text 14"/>
          <p:cNvSpPr txBox="1"/>
          <p:nvPr/>
        </p:nvSpPr>
        <p:spPr>
          <a:xfrm>
            <a:off x="1380744" y="2857500"/>
            <a:ext cx="2905963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스태프 브리핑 진행</a:t>
            </a:r>
            <a:endParaRPr lang="en-US" sz="1200" dirty="0"/>
          </a:p>
        </p:txBody>
      </p:sp>
      <p:sp>
        <p:nvSpPr>
          <p:cNvPr id="22" name="Text 15"/>
          <p:cNvSpPr txBox="1"/>
          <p:nvPr/>
        </p:nvSpPr>
        <p:spPr>
          <a:xfrm>
            <a:off x="1380744" y="3122676"/>
            <a:ext cx="2791663" cy="4005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행사 전체 흐름 공유 및 스태프 개인별 당일 임무(To-Do) 최종 재확인</a:t>
            </a:r>
            <a:endParaRPr lang="en-US" sz="1000" dirty="0"/>
          </a:p>
        </p:txBody>
      </p:sp>
      <p:sp>
        <p:nvSpPr>
          <p:cNvPr id="23" name="Shape 16"/>
          <p:cNvSpPr/>
          <p:nvPr/>
        </p:nvSpPr>
        <p:spPr>
          <a:xfrm>
            <a:off x="857707" y="3857854"/>
            <a:ext cx="381305" cy="381305"/>
          </a:xfrm>
          <a:prstGeom prst="roundRect">
            <a:avLst>
              <a:gd name="adj" fmla="val 95923"/>
            </a:avLst>
          </a:prstGeom>
          <a:solidFill>
            <a:srgbClr val="EFF6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24" name="Image 5" descr="preencoded.png"/>
          <p:cNvPicPr>
            <a:picLocks noChangeAspect="1"/>
          </p:cNvPicPr>
          <p:nvPr/>
        </p:nvPicPr>
        <p:blipFill>
          <a:blip r:embed="rId8"/>
          <a:srcRect l="-1064" r="-1064"/>
          <a:stretch/>
        </p:blipFill>
        <p:spPr>
          <a:xfrm>
            <a:off x="938174" y="3962095"/>
            <a:ext cx="219456" cy="171907"/>
          </a:xfrm>
          <a:prstGeom prst="rect">
            <a:avLst/>
          </a:prstGeom>
        </p:spPr>
      </p:pic>
      <p:sp>
        <p:nvSpPr>
          <p:cNvPr id="25" name="Text 17"/>
          <p:cNvSpPr txBox="1"/>
          <p:nvPr/>
        </p:nvSpPr>
        <p:spPr>
          <a:xfrm>
            <a:off x="1380744" y="3810305"/>
            <a:ext cx="2905963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물류 및 차량 배차 점검</a:t>
            </a:r>
            <a:endParaRPr lang="en-US" sz="1200" dirty="0"/>
          </a:p>
        </p:txBody>
      </p:sp>
      <p:sp>
        <p:nvSpPr>
          <p:cNvPr id="26" name="Text 18"/>
          <p:cNvSpPr txBox="1"/>
          <p:nvPr/>
        </p:nvSpPr>
        <p:spPr>
          <a:xfrm>
            <a:off x="1380744" y="4074566"/>
            <a:ext cx="2791663" cy="4005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사전 패킹된 필수 물품 적재 상태 확인 및 팀원별 이동 차량 인원 배정</a:t>
            </a:r>
            <a:endParaRPr lang="en-US" sz="1000" dirty="0"/>
          </a:p>
        </p:txBody>
      </p:sp>
      <p:sp>
        <p:nvSpPr>
          <p:cNvPr id="27" name="Shape 19"/>
          <p:cNvSpPr/>
          <p:nvPr/>
        </p:nvSpPr>
        <p:spPr>
          <a:xfrm>
            <a:off x="857707" y="4809744"/>
            <a:ext cx="381305" cy="381305"/>
          </a:xfrm>
          <a:prstGeom prst="roundRect">
            <a:avLst>
              <a:gd name="adj" fmla="val 95923"/>
            </a:avLst>
          </a:prstGeom>
          <a:solidFill>
            <a:srgbClr val="EFF6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28" name="Image 6" descr="preencoded.png"/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961949" y="4914900"/>
            <a:ext cx="171907" cy="171907"/>
          </a:xfrm>
          <a:prstGeom prst="rect">
            <a:avLst/>
          </a:prstGeom>
        </p:spPr>
      </p:pic>
      <p:sp>
        <p:nvSpPr>
          <p:cNvPr id="29" name="Text 20"/>
          <p:cNvSpPr txBox="1"/>
          <p:nvPr/>
        </p:nvSpPr>
        <p:spPr>
          <a:xfrm>
            <a:off x="1380744" y="4762195"/>
            <a:ext cx="2905963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현장 소통 및 출발</a:t>
            </a:r>
            <a:endParaRPr lang="en-US" sz="1200" dirty="0"/>
          </a:p>
        </p:txBody>
      </p:sp>
      <p:sp>
        <p:nvSpPr>
          <p:cNvPr id="30" name="Text 21"/>
          <p:cNvSpPr txBox="1"/>
          <p:nvPr/>
        </p:nvSpPr>
        <p:spPr>
          <a:xfrm>
            <a:off x="1380744" y="5027371"/>
            <a:ext cx="2791663" cy="4005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ETA(도착 예정 시간) 상호 공유 및 대관측 현장 관리자와의 연락 채널 유지</a:t>
            </a:r>
            <a:endParaRPr lang="en-US" sz="1000" dirty="0"/>
          </a:p>
        </p:txBody>
      </p:sp>
      <p:sp>
        <p:nvSpPr>
          <p:cNvPr id="31" name="Text 22"/>
          <p:cNvSpPr txBox="1"/>
          <p:nvPr/>
        </p:nvSpPr>
        <p:spPr>
          <a:xfrm>
            <a:off x="4953305" y="1714500"/>
            <a:ext cx="6810451" cy="305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kern="0" spc="-37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당일 오전 이동 프로세스</a:t>
            </a:r>
            <a:endParaRPr lang="en-US" sz="1600" dirty="0"/>
          </a:p>
        </p:txBody>
      </p:sp>
      <p:sp>
        <p:nvSpPr>
          <p:cNvPr id="32" name="Text 23"/>
          <p:cNvSpPr txBox="1"/>
          <p:nvPr/>
        </p:nvSpPr>
        <p:spPr>
          <a:xfrm>
            <a:off x="4953305" y="2095805"/>
            <a:ext cx="681045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모든 스태프가 일사불란하게 움직일 수 있도록 타임라인을 준수합니다.</a:t>
            </a:r>
            <a:endParaRPr lang="en-US" sz="1200" dirty="0"/>
          </a:p>
        </p:txBody>
      </p:sp>
      <p:pic>
        <p:nvPicPr>
          <p:cNvPr id="33" name="Image 7" descr="preencoded.png"/>
          <p:cNvPicPr>
            <a:picLocks noChangeAspect="1"/>
          </p:cNvPicPr>
          <p:nvPr/>
        </p:nvPicPr>
        <p:blipFill>
          <a:blip r:embed="rId10"/>
          <a:srcRect l="-90" r="-90"/>
          <a:stretch/>
        </p:blipFill>
        <p:spPr>
          <a:xfrm>
            <a:off x="5357470" y="2809951"/>
            <a:ext cx="381305" cy="304495"/>
          </a:xfrm>
          <a:prstGeom prst="rect">
            <a:avLst/>
          </a:prstGeom>
        </p:spPr>
      </p:pic>
      <p:sp>
        <p:nvSpPr>
          <p:cNvPr id="34" name="Text 24"/>
          <p:cNvSpPr txBox="1"/>
          <p:nvPr/>
        </p:nvSpPr>
        <p:spPr>
          <a:xfrm>
            <a:off x="4891126" y="3333902"/>
            <a:ext cx="1314907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75" dirty="0">
                <a:solidFill>
                  <a:srgbClr val="94A3B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STEP 01</a:t>
            </a:r>
            <a:endParaRPr lang="en-US" sz="900" dirty="0"/>
          </a:p>
        </p:txBody>
      </p:sp>
      <p:sp>
        <p:nvSpPr>
          <p:cNvPr id="35" name="Text 25"/>
          <p:cNvSpPr txBox="1"/>
          <p:nvPr/>
        </p:nvSpPr>
        <p:spPr>
          <a:xfrm>
            <a:off x="4879238" y="3571646"/>
            <a:ext cx="1337767" cy="2478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kern="0" spc="-37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스태프 집합</a:t>
            </a:r>
            <a:endParaRPr lang="en-US" sz="1300" dirty="0"/>
          </a:p>
        </p:txBody>
      </p:sp>
      <p:sp>
        <p:nvSpPr>
          <p:cNvPr id="36" name="Text 26"/>
          <p:cNvSpPr txBox="1"/>
          <p:nvPr/>
        </p:nvSpPr>
        <p:spPr>
          <a:xfrm>
            <a:off x="4900270" y="3952951"/>
            <a:ext cx="1295705" cy="3529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지정 장소 전원 집합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및 브리핑 시작</a:t>
            </a:r>
            <a:endParaRPr lang="en-US" sz="900" dirty="0"/>
          </a:p>
        </p:txBody>
      </p:sp>
      <p:pic>
        <p:nvPicPr>
          <p:cNvPr id="37" name="Image 8" descr="preencoded.png"/>
          <p:cNvPicPr>
            <a:picLocks noChangeAspect="1"/>
          </p:cNvPicPr>
          <p:nvPr/>
        </p:nvPicPr>
        <p:blipFill>
          <a:blip r:embed="rId11"/>
          <a:srcRect l="-57" r="-57"/>
          <a:stretch/>
        </p:blipFill>
        <p:spPr>
          <a:xfrm>
            <a:off x="6400800" y="3381451"/>
            <a:ext cx="200254" cy="228600"/>
          </a:xfrm>
          <a:prstGeom prst="rect">
            <a:avLst/>
          </a:prstGeom>
        </p:spPr>
      </p:pic>
      <p:pic>
        <p:nvPicPr>
          <p:cNvPr id="38" name="Image 9" descr="preencoded.png"/>
          <p:cNvPicPr>
            <a:picLocks noChangeAspect="1"/>
          </p:cNvPicPr>
          <p:nvPr/>
        </p:nvPicPr>
        <p:blipFill>
          <a:blip r:embed="rId12"/>
          <a:srcRect l="-90" r="-90"/>
          <a:stretch/>
        </p:blipFill>
        <p:spPr>
          <a:xfrm>
            <a:off x="7263079" y="2809951"/>
            <a:ext cx="381305" cy="304495"/>
          </a:xfrm>
          <a:prstGeom prst="rect">
            <a:avLst/>
          </a:prstGeom>
        </p:spPr>
      </p:pic>
      <p:sp>
        <p:nvSpPr>
          <p:cNvPr id="39" name="Text 27"/>
          <p:cNvSpPr txBox="1"/>
          <p:nvPr/>
        </p:nvSpPr>
        <p:spPr>
          <a:xfrm>
            <a:off x="6795821" y="3333902"/>
            <a:ext cx="1314907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75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STEP 02</a:t>
            </a:r>
            <a:endParaRPr lang="en-US" sz="900" dirty="0"/>
          </a:p>
        </p:txBody>
      </p:sp>
      <p:sp>
        <p:nvSpPr>
          <p:cNvPr id="40" name="Text 28"/>
          <p:cNvSpPr txBox="1"/>
          <p:nvPr/>
        </p:nvSpPr>
        <p:spPr>
          <a:xfrm>
            <a:off x="6784848" y="3571646"/>
            <a:ext cx="1337767" cy="2478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kern="0" spc="-37" dirty="0">
                <a:solidFill>
                  <a:srgbClr val="1E293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물품 적재</a:t>
            </a:r>
            <a:endParaRPr lang="en-US" sz="1300" dirty="0"/>
          </a:p>
        </p:txBody>
      </p:sp>
      <p:sp>
        <p:nvSpPr>
          <p:cNvPr id="41" name="Text 29"/>
          <p:cNvSpPr txBox="1"/>
          <p:nvPr/>
        </p:nvSpPr>
        <p:spPr>
          <a:xfrm>
            <a:off x="6805879" y="3952951"/>
            <a:ext cx="1295705" cy="3529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준비된 물품 상차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및 차량 탑승</a:t>
            </a:r>
            <a:endParaRPr lang="en-US" sz="900" dirty="0"/>
          </a:p>
        </p:txBody>
      </p:sp>
      <p:pic>
        <p:nvPicPr>
          <p:cNvPr id="42" name="Image 10" descr="preencoded.png"/>
          <p:cNvPicPr>
            <a:picLocks noChangeAspect="1"/>
          </p:cNvPicPr>
          <p:nvPr/>
        </p:nvPicPr>
        <p:blipFill>
          <a:blip r:embed="rId13"/>
          <a:srcRect l="-57" r="-57"/>
          <a:stretch/>
        </p:blipFill>
        <p:spPr>
          <a:xfrm>
            <a:off x="8305495" y="3381451"/>
            <a:ext cx="200254" cy="228600"/>
          </a:xfrm>
          <a:prstGeom prst="rect">
            <a:avLst/>
          </a:prstGeom>
        </p:spPr>
      </p:pic>
      <p:pic>
        <p:nvPicPr>
          <p:cNvPr id="43" name="Image 11" descr="preencoded.png"/>
          <p:cNvPicPr>
            <a:picLocks noChangeAspect="1"/>
          </p:cNvPicPr>
          <p:nvPr/>
        </p:nvPicPr>
        <p:blipFill>
          <a:blip r:embed="rId14"/>
          <a:srcRect l="-107" r="-107"/>
          <a:stretch/>
        </p:blipFill>
        <p:spPr>
          <a:xfrm>
            <a:off x="9225382" y="2809951"/>
            <a:ext cx="267005" cy="304495"/>
          </a:xfrm>
          <a:prstGeom prst="rect">
            <a:avLst/>
          </a:prstGeom>
        </p:spPr>
      </p:pic>
      <p:sp>
        <p:nvSpPr>
          <p:cNvPr id="44" name="Text 30"/>
          <p:cNvSpPr txBox="1"/>
          <p:nvPr/>
        </p:nvSpPr>
        <p:spPr>
          <a:xfrm>
            <a:off x="8701430" y="3333902"/>
            <a:ext cx="1314907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75" dirty="0">
                <a:solidFill>
                  <a:srgbClr val="3B82F6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STEP 03</a:t>
            </a:r>
            <a:endParaRPr lang="en-US" sz="900" dirty="0"/>
          </a:p>
        </p:txBody>
      </p:sp>
      <p:sp>
        <p:nvSpPr>
          <p:cNvPr id="45" name="Text 31"/>
          <p:cNvSpPr txBox="1"/>
          <p:nvPr/>
        </p:nvSpPr>
        <p:spPr>
          <a:xfrm>
            <a:off x="8689543" y="3571646"/>
            <a:ext cx="1337767" cy="2478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kern="0" spc="-37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현장으로 출발</a:t>
            </a:r>
            <a:endParaRPr lang="en-US" sz="1300" dirty="0"/>
          </a:p>
        </p:txBody>
      </p:sp>
      <p:sp>
        <p:nvSpPr>
          <p:cNvPr id="46" name="Text 32"/>
          <p:cNvSpPr txBox="1"/>
          <p:nvPr/>
        </p:nvSpPr>
        <p:spPr>
          <a:xfrm>
            <a:off x="8710574" y="3952951"/>
            <a:ext cx="1295705" cy="3529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행사장 이동 시작 및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상황실 ETA 공유</a:t>
            </a:r>
            <a:endParaRPr lang="en-US" sz="900" dirty="0"/>
          </a:p>
        </p:txBody>
      </p:sp>
      <p:pic>
        <p:nvPicPr>
          <p:cNvPr id="47" name="Image 12" descr="preencoded.png"/>
          <p:cNvPicPr>
            <a:picLocks noChangeAspect="1"/>
          </p:cNvPicPr>
          <p:nvPr/>
        </p:nvPicPr>
        <p:blipFill>
          <a:blip r:embed="rId15"/>
          <a:srcRect l="-57" r="-57"/>
          <a:stretch/>
        </p:blipFill>
        <p:spPr>
          <a:xfrm>
            <a:off x="10211105" y="3381451"/>
            <a:ext cx="200254" cy="228600"/>
          </a:xfrm>
          <a:prstGeom prst="rect">
            <a:avLst/>
          </a:prstGeom>
        </p:spPr>
      </p:pic>
      <p:pic>
        <p:nvPicPr>
          <p:cNvPr id="48" name="Image 13" descr="preencoded.png"/>
          <p:cNvPicPr>
            <a:picLocks noChangeAspect="1"/>
          </p:cNvPicPr>
          <p:nvPr/>
        </p:nvPicPr>
        <p:blipFill>
          <a:blip r:embed="rId16"/>
          <a:srcRect l="-621" r="-621"/>
          <a:stretch/>
        </p:blipFill>
        <p:spPr>
          <a:xfrm>
            <a:off x="11072470" y="2809951"/>
            <a:ext cx="409651" cy="323698"/>
          </a:xfrm>
          <a:prstGeom prst="rect">
            <a:avLst/>
          </a:prstGeom>
        </p:spPr>
      </p:pic>
      <p:sp>
        <p:nvSpPr>
          <p:cNvPr id="49" name="Text 33"/>
          <p:cNvSpPr txBox="1"/>
          <p:nvPr/>
        </p:nvSpPr>
        <p:spPr>
          <a:xfrm>
            <a:off x="10606126" y="3333902"/>
            <a:ext cx="1314907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75" dirty="0">
                <a:solidFill>
                  <a:srgbClr val="1D4ED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STEP 04</a:t>
            </a:r>
            <a:endParaRPr lang="en-US" sz="900" dirty="0"/>
          </a:p>
        </p:txBody>
      </p:sp>
      <p:sp>
        <p:nvSpPr>
          <p:cNvPr id="50" name="Text 34"/>
          <p:cNvSpPr txBox="1"/>
          <p:nvPr/>
        </p:nvSpPr>
        <p:spPr>
          <a:xfrm>
            <a:off x="10594238" y="3571646"/>
            <a:ext cx="1337767" cy="2478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kern="0" spc="-37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도착 및 세팅</a:t>
            </a:r>
            <a:endParaRPr lang="en-US" sz="1300" dirty="0"/>
          </a:p>
        </p:txBody>
      </p:sp>
      <p:sp>
        <p:nvSpPr>
          <p:cNvPr id="51" name="Text 35"/>
          <p:cNvSpPr txBox="1"/>
          <p:nvPr/>
        </p:nvSpPr>
        <p:spPr>
          <a:xfrm>
            <a:off x="10615270" y="3952951"/>
            <a:ext cx="1295705" cy="3529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1E40A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목적지 도착 즉시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1E40A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공간 세팅 업무 돌입</a:t>
            </a:r>
            <a:endParaRPr lang="en-US" sz="900" dirty="0"/>
          </a:p>
        </p:txBody>
      </p:sp>
      <p:pic>
        <p:nvPicPr>
          <p:cNvPr id="52" name="Image 14" descr="preencoded.png"/>
          <p:cNvPicPr>
            <a:picLocks noChangeAspect="1"/>
          </p:cNvPicPr>
          <p:nvPr/>
        </p:nvPicPr>
        <p:blipFill>
          <a:blip r:embed="rId17"/>
          <a:srcRect l="-133" r="-133"/>
          <a:stretch/>
        </p:blipFill>
        <p:spPr>
          <a:xfrm>
            <a:off x="5296205" y="5315407"/>
            <a:ext cx="171907" cy="228600"/>
          </a:xfrm>
          <a:prstGeom prst="rect">
            <a:avLst/>
          </a:prstGeom>
        </p:spPr>
      </p:pic>
      <p:sp>
        <p:nvSpPr>
          <p:cNvPr id="53" name="Text 36"/>
          <p:cNvSpPr txBox="1"/>
          <p:nvPr/>
        </p:nvSpPr>
        <p:spPr>
          <a:xfrm>
            <a:off x="5715000" y="5095951"/>
            <a:ext cx="5811012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B4530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[실전 사례] 326 토크콘서트 이동 타임라인</a:t>
            </a:r>
            <a:endParaRPr lang="en-US" sz="1100" dirty="0"/>
          </a:p>
        </p:txBody>
      </p:sp>
      <p:sp>
        <p:nvSpPr>
          <p:cNvPr id="54" name="Text 37"/>
          <p:cNvSpPr txBox="1"/>
          <p:nvPr/>
        </p:nvSpPr>
        <p:spPr>
          <a:xfrm>
            <a:off x="5715000" y="5333695"/>
            <a:ext cx="5607816" cy="6007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51A0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12:00에 지정 장소(연신내 사무실)에서 스텝 회의를 진행한 후, 12:45에 차량에 짐을 싣고 행사장으로 출발했습니다. 이동 전 대량의 물품 적재 시간을 충분히 고려해야 하며, 각자의 역할(To-Do)을 한 번 더 상기시키는 것이 현장 변수를 줄이는 핵심입니다.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solidFill>
            <a:srgbClr val="1E3A5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4" name="Shape 2"/>
          <p:cNvSpPr/>
          <p:nvPr/>
        </p:nvSpPr>
        <p:spPr>
          <a:xfrm>
            <a:off x="9525305" y="0"/>
            <a:ext cx="2667305" cy="6858000"/>
          </a:xfrm>
          <a:prstGeom prst="rect">
            <a:avLst/>
          </a:prstGeom>
          <a:solidFill>
            <a:srgbClr val="1E3A5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rcRect t="-80" b="-80"/>
          <a:stretch/>
        </p:blipFill>
        <p:spPr>
          <a:xfrm>
            <a:off x="9430207" y="0"/>
            <a:ext cx="95098" cy="6858000"/>
          </a:xfrm>
          <a:prstGeom prst="rect">
            <a:avLst/>
          </a:prstGeom>
        </p:spPr>
      </p:pic>
      <p:sp>
        <p:nvSpPr>
          <p:cNvPr id="6" name="Text 3"/>
          <p:cNvSpPr txBox="1"/>
          <p:nvPr/>
        </p:nvSpPr>
        <p:spPr>
          <a:xfrm rot="16200000">
            <a:off x="7038137" y="2467051"/>
            <a:ext cx="7839151" cy="19248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0" b="1" kern="0" spc="375" dirty="0">
                <a:solidFill>
                  <a:srgbClr val="FFFFFF">
                    <a:alpha val="4000"/>
                  </a:srgbClr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CONTENTS</a:t>
            </a:r>
            <a:endParaRPr lang="en-US" sz="10500" dirty="0"/>
          </a:p>
        </p:txBody>
      </p:sp>
      <p:sp>
        <p:nvSpPr>
          <p:cNvPr id="7" name="Text 4"/>
          <p:cNvSpPr txBox="1"/>
          <p:nvPr/>
        </p:nvSpPr>
        <p:spPr>
          <a:xfrm>
            <a:off x="1143000" y="857707"/>
            <a:ext cx="5067605" cy="6675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600" b="1" kern="0" spc="-75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목차</a:t>
            </a:r>
            <a:endParaRPr lang="en-US" sz="3600" dirty="0"/>
          </a:p>
        </p:txBody>
      </p:sp>
      <p:sp>
        <p:nvSpPr>
          <p:cNvPr id="8" name="Text 5"/>
          <p:cNvSpPr txBox="1"/>
          <p:nvPr/>
        </p:nvSpPr>
        <p:spPr>
          <a:xfrm>
            <a:off x="1143000" y="1476756"/>
            <a:ext cx="4877410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kern="0" spc="150" dirty="0">
                <a:solidFill>
                  <a:srgbClr val="94A3B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Table of Contents</a:t>
            </a:r>
            <a:endParaRPr lang="en-US" sz="1500" dirty="0"/>
          </a:p>
        </p:txBody>
      </p:sp>
      <p:pic>
        <p:nvPicPr>
          <p:cNvPr id="9" name="Image 1" descr="preencoded.png"/>
          <p:cNvPicPr>
            <a:picLocks noChangeAspect="1"/>
          </p:cNvPicPr>
          <p:nvPr/>
        </p:nvPicPr>
        <p:blipFill>
          <a:blip r:embed="rId4"/>
          <a:srcRect t="-400" b="-400"/>
          <a:stretch/>
        </p:blipFill>
        <p:spPr>
          <a:xfrm>
            <a:off x="1143000" y="1904695"/>
            <a:ext cx="571500" cy="38405"/>
          </a:xfrm>
          <a:prstGeom prst="rect">
            <a:avLst/>
          </a:prstGeom>
        </p:spPr>
      </p:pic>
      <p:sp>
        <p:nvSpPr>
          <p:cNvPr id="10" name="Text 6"/>
          <p:cNvSpPr txBox="1"/>
          <p:nvPr/>
        </p:nvSpPr>
        <p:spPr>
          <a:xfrm>
            <a:off x="1429207" y="2381098"/>
            <a:ext cx="838505" cy="5340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4200" b="1" dirty="0">
                <a:solidFill>
                  <a:srgbClr val="E2E8F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01</a:t>
            </a:r>
            <a:endParaRPr lang="en-US" sz="4200" dirty="0"/>
          </a:p>
        </p:txBody>
      </p:sp>
      <p:pic>
        <p:nvPicPr>
          <p:cNvPr id="11" name="Image 2" descr="preencoded.png"/>
          <p:cNvPicPr>
            <a:picLocks noChangeAspect="1"/>
          </p:cNvPicPr>
          <p:nvPr/>
        </p:nvPicPr>
        <p:blipFill>
          <a:blip r:embed="rId5"/>
          <a:srcRect l="-360" r="-360"/>
          <a:stretch/>
        </p:blipFill>
        <p:spPr>
          <a:xfrm>
            <a:off x="2381098" y="2476195"/>
            <a:ext cx="19202" cy="381305"/>
          </a:xfrm>
          <a:prstGeom prst="rect">
            <a:avLst/>
          </a:prstGeom>
        </p:spPr>
      </p:pic>
      <p:sp>
        <p:nvSpPr>
          <p:cNvPr id="12" name="Text 7"/>
          <p:cNvSpPr txBox="1"/>
          <p:nvPr/>
        </p:nvSpPr>
        <p:spPr>
          <a:xfrm>
            <a:off x="2667305" y="2523744"/>
            <a:ext cx="5791810" cy="3813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2C5AA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Part 1</a:t>
            </a:r>
            <a:r>
              <a:rPr lang="en-US" sz="2100" b="1" dirty="0">
                <a:solidFill>
                  <a:srgbClr val="1E293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행사 전 (Pre-Event)</a:t>
            </a:r>
            <a:endParaRPr lang="en-US" sz="1200" dirty="0"/>
          </a:p>
        </p:txBody>
      </p:sp>
      <p:sp>
        <p:nvSpPr>
          <p:cNvPr id="13" name="Text 8"/>
          <p:cNvSpPr txBox="1"/>
          <p:nvPr/>
        </p:nvSpPr>
        <p:spPr>
          <a:xfrm>
            <a:off x="1429207" y="3143707"/>
            <a:ext cx="838505" cy="5340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4200" b="1" dirty="0">
                <a:solidFill>
                  <a:srgbClr val="E2E8F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02</a:t>
            </a:r>
            <a:endParaRPr lang="en-US" sz="4200" dirty="0"/>
          </a:p>
        </p:txBody>
      </p:sp>
      <p:pic>
        <p:nvPicPr>
          <p:cNvPr id="14" name="Image 3" descr="preencoded.png"/>
          <p:cNvPicPr>
            <a:picLocks noChangeAspect="1"/>
          </p:cNvPicPr>
          <p:nvPr/>
        </p:nvPicPr>
        <p:blipFill>
          <a:blip r:embed="rId5"/>
          <a:srcRect l="-360" r="-360"/>
          <a:stretch/>
        </p:blipFill>
        <p:spPr>
          <a:xfrm>
            <a:off x="2381098" y="3238805"/>
            <a:ext cx="19202" cy="381305"/>
          </a:xfrm>
          <a:prstGeom prst="rect">
            <a:avLst/>
          </a:prstGeom>
        </p:spPr>
      </p:pic>
      <p:sp>
        <p:nvSpPr>
          <p:cNvPr id="15" name="Text 9"/>
          <p:cNvSpPr txBox="1"/>
          <p:nvPr/>
        </p:nvSpPr>
        <p:spPr>
          <a:xfrm>
            <a:off x="2667305" y="3286354"/>
            <a:ext cx="5791810" cy="3813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2C5AA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Part 2</a:t>
            </a:r>
            <a:r>
              <a:rPr lang="en-US" sz="2100" b="1" dirty="0">
                <a:solidFill>
                  <a:srgbClr val="1E293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행사 중 (On-Site)</a:t>
            </a:r>
            <a:endParaRPr lang="en-US" sz="1200" dirty="0"/>
          </a:p>
        </p:txBody>
      </p:sp>
      <p:sp>
        <p:nvSpPr>
          <p:cNvPr id="16" name="Text 10"/>
          <p:cNvSpPr txBox="1"/>
          <p:nvPr/>
        </p:nvSpPr>
        <p:spPr>
          <a:xfrm>
            <a:off x="1429207" y="3905402"/>
            <a:ext cx="838505" cy="5340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4200" b="1" dirty="0">
                <a:solidFill>
                  <a:srgbClr val="E2E8F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03</a:t>
            </a:r>
            <a:endParaRPr lang="en-US" sz="4200" dirty="0"/>
          </a:p>
        </p:txBody>
      </p:sp>
      <p:pic>
        <p:nvPicPr>
          <p:cNvPr id="17" name="Image 4" descr="preencoded.png"/>
          <p:cNvPicPr>
            <a:picLocks noChangeAspect="1"/>
          </p:cNvPicPr>
          <p:nvPr/>
        </p:nvPicPr>
        <p:blipFill>
          <a:blip r:embed="rId5"/>
          <a:srcRect l="-360" r="-360"/>
          <a:stretch/>
        </p:blipFill>
        <p:spPr>
          <a:xfrm>
            <a:off x="2381098" y="4000500"/>
            <a:ext cx="19202" cy="381305"/>
          </a:xfrm>
          <a:prstGeom prst="rect">
            <a:avLst/>
          </a:prstGeom>
        </p:spPr>
      </p:pic>
      <p:sp>
        <p:nvSpPr>
          <p:cNvPr id="18" name="Text 11"/>
          <p:cNvSpPr txBox="1"/>
          <p:nvPr/>
        </p:nvSpPr>
        <p:spPr>
          <a:xfrm>
            <a:off x="2667305" y="4048049"/>
            <a:ext cx="5791810" cy="3813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2C5AA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Part 3</a:t>
            </a:r>
            <a:r>
              <a:rPr lang="en-US" sz="2100" b="1" dirty="0">
                <a:solidFill>
                  <a:srgbClr val="1E293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행사 후 (Post-Event)</a:t>
            </a:r>
            <a:endParaRPr lang="en-US" sz="1200" dirty="0"/>
          </a:p>
        </p:txBody>
      </p:sp>
      <p:sp>
        <p:nvSpPr>
          <p:cNvPr id="19" name="Text 12"/>
          <p:cNvSpPr txBox="1"/>
          <p:nvPr/>
        </p:nvSpPr>
        <p:spPr>
          <a:xfrm>
            <a:off x="1429207" y="4667098"/>
            <a:ext cx="838505" cy="5340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4200" b="1" dirty="0">
                <a:solidFill>
                  <a:srgbClr val="E2E8F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04</a:t>
            </a:r>
            <a:endParaRPr lang="en-US" sz="4200" dirty="0"/>
          </a:p>
        </p:txBody>
      </p:sp>
      <p:pic>
        <p:nvPicPr>
          <p:cNvPr id="20" name="Image 5" descr="preencoded.png"/>
          <p:cNvPicPr>
            <a:picLocks noChangeAspect="1"/>
          </p:cNvPicPr>
          <p:nvPr/>
        </p:nvPicPr>
        <p:blipFill>
          <a:blip r:embed="rId5"/>
          <a:srcRect l="-360" r="-360"/>
          <a:stretch/>
        </p:blipFill>
        <p:spPr>
          <a:xfrm>
            <a:off x="2381098" y="4762195"/>
            <a:ext cx="19202" cy="381305"/>
          </a:xfrm>
          <a:prstGeom prst="rect">
            <a:avLst/>
          </a:prstGeom>
        </p:spPr>
      </p:pic>
      <p:sp>
        <p:nvSpPr>
          <p:cNvPr id="21" name="Text 13"/>
          <p:cNvSpPr txBox="1"/>
          <p:nvPr/>
        </p:nvSpPr>
        <p:spPr>
          <a:xfrm>
            <a:off x="2667305" y="4809744"/>
            <a:ext cx="5791810" cy="3813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2C5AA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Part 4</a:t>
            </a:r>
            <a:r>
              <a:rPr lang="en-US" sz="2100" b="1" dirty="0">
                <a:solidFill>
                  <a:srgbClr val="1E293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도구 &amp; 참고자료</a:t>
            </a:r>
            <a:endParaRPr lang="en-US" sz="1200" dirty="0"/>
          </a:p>
        </p:txBody>
      </p:sp>
      <p:sp>
        <p:nvSpPr>
          <p:cNvPr id="22" name="Text 14"/>
          <p:cNvSpPr txBox="1"/>
          <p:nvPr/>
        </p:nvSpPr>
        <p:spPr>
          <a:xfrm>
            <a:off x="1429207" y="5429707"/>
            <a:ext cx="838505" cy="5340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4200" b="1" dirty="0">
                <a:solidFill>
                  <a:srgbClr val="E2E8F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05</a:t>
            </a:r>
            <a:endParaRPr lang="en-US" sz="4200" dirty="0"/>
          </a:p>
        </p:txBody>
      </p:sp>
      <p:pic>
        <p:nvPicPr>
          <p:cNvPr id="23" name="Image 6" descr="preencoded.png"/>
          <p:cNvPicPr>
            <a:picLocks noChangeAspect="1"/>
          </p:cNvPicPr>
          <p:nvPr/>
        </p:nvPicPr>
        <p:blipFill>
          <a:blip r:embed="rId5"/>
          <a:srcRect l="-360" r="-360"/>
          <a:stretch/>
        </p:blipFill>
        <p:spPr>
          <a:xfrm>
            <a:off x="2381098" y="5524805"/>
            <a:ext cx="19202" cy="381305"/>
          </a:xfrm>
          <a:prstGeom prst="rect">
            <a:avLst/>
          </a:prstGeom>
        </p:spPr>
      </p:pic>
      <p:sp>
        <p:nvSpPr>
          <p:cNvPr id="24" name="Text 15"/>
          <p:cNvSpPr txBox="1"/>
          <p:nvPr/>
        </p:nvSpPr>
        <p:spPr>
          <a:xfrm>
            <a:off x="2667305" y="5572354"/>
            <a:ext cx="5791810" cy="3813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2C5AA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Part 5</a:t>
            </a:r>
            <a:r>
              <a:rPr lang="en-US" sz="2100" b="1" dirty="0">
                <a:solidFill>
                  <a:srgbClr val="1E293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마무리</a:t>
            </a:r>
            <a:endParaRPr lang="en-US" sz="1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12191695" cy="1238098"/>
          </a:xfrm>
          <a:prstGeom prst="rect">
            <a:avLst/>
          </a:prstGeom>
          <a:solidFill>
            <a:srgbClr val="1E3A5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rcRect t="-401" b="-401"/>
          <a:stretch/>
        </p:blipFill>
        <p:spPr>
          <a:xfrm>
            <a:off x="0" y="1238098"/>
            <a:ext cx="12191695" cy="38405"/>
          </a:xfrm>
          <a:prstGeom prst="rect">
            <a:avLst/>
          </a:prstGeom>
        </p:spPr>
      </p:pic>
      <p:pic>
        <p:nvPicPr>
          <p:cNvPr id="6" name="Image 1" descr="preencoded.png"/>
          <p:cNvPicPr>
            <a:picLocks noChangeAspect="1"/>
          </p:cNvPicPr>
          <p:nvPr/>
        </p:nvPicPr>
        <p:blipFill>
          <a:blip r:embed="rId4"/>
          <a:srcRect t="-398" b="-398"/>
          <a:stretch/>
        </p:blipFill>
        <p:spPr>
          <a:xfrm>
            <a:off x="1047902" y="3981298"/>
            <a:ext cx="10096805" cy="57607"/>
          </a:xfrm>
          <a:prstGeom prst="rect">
            <a:avLst/>
          </a:prstGeom>
        </p:spPr>
      </p:pic>
      <p:pic>
        <p:nvPicPr>
          <p:cNvPr id="7" name="Image 2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714146" y="2476195"/>
            <a:ext cx="666598" cy="666598"/>
          </a:xfrm>
          <a:prstGeom prst="rect">
            <a:avLst/>
          </a:prstGeom>
        </p:spPr>
      </p:pic>
      <p:pic>
        <p:nvPicPr>
          <p:cNvPr id="8" name="Image 3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2734056" y="2476195"/>
            <a:ext cx="666598" cy="666598"/>
          </a:xfrm>
          <a:prstGeom prst="rect">
            <a:avLst/>
          </a:prstGeom>
        </p:spPr>
      </p:pic>
      <p:pic>
        <p:nvPicPr>
          <p:cNvPr id="9" name="Image 4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4753051" y="2476195"/>
            <a:ext cx="666598" cy="666598"/>
          </a:xfrm>
          <a:prstGeom prst="rect">
            <a:avLst/>
          </a:prstGeom>
        </p:spPr>
      </p:pic>
      <p:pic>
        <p:nvPicPr>
          <p:cNvPr id="10" name="Image 5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6772046" y="2476195"/>
            <a:ext cx="666598" cy="666598"/>
          </a:xfrm>
          <a:prstGeom prst="rect">
            <a:avLst/>
          </a:prstGeom>
        </p:spPr>
      </p:pic>
      <p:pic>
        <p:nvPicPr>
          <p:cNvPr id="11" name="Image 6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8791956" y="2476195"/>
            <a:ext cx="666598" cy="666598"/>
          </a:xfrm>
          <a:prstGeom prst="rect">
            <a:avLst/>
          </a:prstGeom>
        </p:spPr>
      </p:pic>
      <p:pic>
        <p:nvPicPr>
          <p:cNvPr id="12" name="Image 7" descr="preencoded.png"/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10810951" y="2476195"/>
            <a:ext cx="666598" cy="666598"/>
          </a:xfrm>
          <a:prstGeom prst="rect">
            <a:avLst/>
          </a:prstGeom>
        </p:spPr>
      </p:pic>
      <p:pic>
        <p:nvPicPr>
          <p:cNvPr id="13" name="Image 8" descr="preencoded.png"/>
          <p:cNvPicPr>
            <a:picLocks noChangeAspect="1"/>
          </p:cNvPicPr>
          <p:nvPr/>
        </p:nvPicPr>
        <p:blipFill>
          <a:blip r:embed="rId7"/>
          <a:srcRect l="-2083" r="-2083"/>
          <a:stretch/>
        </p:blipFill>
        <p:spPr>
          <a:xfrm>
            <a:off x="761695" y="6286500"/>
            <a:ext cx="10668305" cy="9144"/>
          </a:xfrm>
          <a:prstGeom prst="rect">
            <a:avLst/>
          </a:prstGeom>
        </p:spPr>
      </p:pic>
      <p:pic>
        <p:nvPicPr>
          <p:cNvPr id="14" name="Image 9" descr="preencoded.png"/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666598" y="3619195"/>
            <a:ext cx="761695" cy="761695"/>
          </a:xfrm>
          <a:prstGeom prst="rect">
            <a:avLst/>
          </a:prstGeom>
        </p:spPr>
      </p:pic>
      <p:pic>
        <p:nvPicPr>
          <p:cNvPr id="15" name="Image 10" descr="preencoded.png"/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2686507" y="3619195"/>
            <a:ext cx="761695" cy="761695"/>
          </a:xfrm>
          <a:prstGeom prst="rect">
            <a:avLst/>
          </a:prstGeom>
        </p:spPr>
      </p:pic>
      <p:pic>
        <p:nvPicPr>
          <p:cNvPr id="16" name="Image 11" descr="preencoded.png"/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4705502" y="3619195"/>
            <a:ext cx="761695" cy="761695"/>
          </a:xfrm>
          <a:prstGeom prst="rect">
            <a:avLst/>
          </a:prstGeom>
        </p:spPr>
      </p:pic>
      <p:pic>
        <p:nvPicPr>
          <p:cNvPr id="17" name="Image 12" descr="preencoded.png"/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6724498" y="3619195"/>
            <a:ext cx="761695" cy="761695"/>
          </a:xfrm>
          <a:prstGeom prst="rect">
            <a:avLst/>
          </a:prstGeom>
        </p:spPr>
      </p:pic>
      <p:pic>
        <p:nvPicPr>
          <p:cNvPr id="18" name="Image 13" descr="preencoded.png"/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8744407" y="3619195"/>
            <a:ext cx="761695" cy="761695"/>
          </a:xfrm>
          <a:prstGeom prst="rect">
            <a:avLst/>
          </a:prstGeom>
        </p:spPr>
      </p:pic>
      <p:pic>
        <p:nvPicPr>
          <p:cNvPr id="19" name="Image 14" descr="preencoded.png"/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10763402" y="3619195"/>
            <a:ext cx="761695" cy="761695"/>
          </a:xfrm>
          <a:prstGeom prst="rect">
            <a:avLst/>
          </a:prstGeom>
        </p:spPr>
      </p:pic>
      <p:sp>
        <p:nvSpPr>
          <p:cNvPr id="20" name="Text 3"/>
          <p:cNvSpPr txBox="1"/>
          <p:nvPr/>
        </p:nvSpPr>
        <p:spPr>
          <a:xfrm>
            <a:off x="761695" y="333756"/>
            <a:ext cx="10858500" cy="5239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kern="0" spc="-75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Part 1. 행사 전 (Pre-Event) </a:t>
            </a:r>
            <a:r>
              <a:rPr lang="en-US" sz="2800" b="1" kern="0" spc="-75" dirty="0">
                <a:solidFill>
                  <a:srgbClr val="94A3B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|</a:t>
            </a:r>
            <a:r>
              <a:rPr lang="en-US" sz="2800" b="1" kern="0" spc="-75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타임라인: D-30 → D-Day</a:t>
            </a:r>
            <a:endParaRPr lang="en-US" sz="2800" dirty="0"/>
          </a:p>
        </p:txBody>
      </p:sp>
      <p:sp>
        <p:nvSpPr>
          <p:cNvPr id="21" name="Text 4"/>
          <p:cNvSpPr txBox="1"/>
          <p:nvPr/>
        </p:nvSpPr>
        <p:spPr>
          <a:xfrm>
            <a:off x="761695" y="875995"/>
            <a:ext cx="781080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kern="0" spc="38" dirty="0">
                <a:solidFill>
                  <a:srgbClr val="CBD5E1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성공적인 행사를 위한 체계적인 사전 준비 핵심 마일스톤</a:t>
            </a:r>
            <a:endParaRPr lang="en-US" sz="1200" dirty="0"/>
          </a:p>
        </p:txBody>
      </p:sp>
      <p:pic>
        <p:nvPicPr>
          <p:cNvPr id="22" name="Image 15" descr="preencoded.png"/>
          <p:cNvPicPr>
            <a:picLocks noChangeAspect="1"/>
          </p:cNvPicPr>
          <p:nvPr/>
        </p:nvPicPr>
        <p:blipFill>
          <a:blip r:embed="rId10"/>
          <a:srcRect/>
          <a:stretch/>
        </p:blipFill>
        <p:spPr>
          <a:xfrm>
            <a:off x="905256" y="2667305"/>
            <a:ext cx="286207" cy="286207"/>
          </a:xfrm>
          <a:prstGeom prst="rect">
            <a:avLst/>
          </a:prstGeom>
        </p:spPr>
      </p:pic>
      <p:sp>
        <p:nvSpPr>
          <p:cNvPr id="23" name="Text 5"/>
          <p:cNvSpPr txBox="1"/>
          <p:nvPr/>
        </p:nvSpPr>
        <p:spPr>
          <a:xfrm>
            <a:off x="822046" y="3877056"/>
            <a:ext cx="457200" cy="2478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kern="0" spc="-37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D-30</a:t>
            </a:r>
            <a:endParaRPr lang="en-US" sz="1300" dirty="0"/>
          </a:p>
        </p:txBody>
      </p:sp>
      <p:sp>
        <p:nvSpPr>
          <p:cNvPr id="24" name="Text 6"/>
          <p:cNvSpPr txBox="1"/>
          <p:nvPr/>
        </p:nvSpPr>
        <p:spPr>
          <a:xfrm>
            <a:off x="156362" y="4572000"/>
            <a:ext cx="1783080" cy="4864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행사장 서칭</a:t>
            </a:r>
            <a:endParaRPr lang="en-US" sz="1300" dirty="0"/>
          </a:p>
          <a:p>
            <a:pPr marL="0" indent="0" algn="ctr">
              <a:buNone/>
            </a:pPr>
            <a:r>
              <a:rPr lang="en-US" sz="1100" b="1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기획안 착수</a:t>
            </a:r>
            <a:endParaRPr lang="en-US" sz="1300" dirty="0"/>
          </a:p>
        </p:txBody>
      </p:sp>
      <p:pic>
        <p:nvPicPr>
          <p:cNvPr id="25" name="Image 16" descr="preencoded.png"/>
          <p:cNvPicPr>
            <a:picLocks noChangeAspect="1"/>
          </p:cNvPicPr>
          <p:nvPr/>
        </p:nvPicPr>
        <p:blipFill>
          <a:blip r:embed="rId11"/>
          <a:srcRect t="-80" b="-80"/>
          <a:stretch/>
        </p:blipFill>
        <p:spPr>
          <a:xfrm>
            <a:off x="1986077" y="3886200"/>
            <a:ext cx="142646" cy="228600"/>
          </a:xfrm>
          <a:prstGeom prst="rect">
            <a:avLst/>
          </a:prstGeom>
        </p:spPr>
      </p:pic>
      <p:pic>
        <p:nvPicPr>
          <p:cNvPr id="26" name="Image 17" descr="preencoded.png"/>
          <p:cNvPicPr>
            <a:picLocks noChangeAspect="1"/>
          </p:cNvPicPr>
          <p:nvPr/>
        </p:nvPicPr>
        <p:blipFill>
          <a:blip r:embed="rId12"/>
          <a:srcRect/>
          <a:stretch/>
        </p:blipFill>
        <p:spPr>
          <a:xfrm>
            <a:off x="2900477" y="2676449"/>
            <a:ext cx="333756" cy="267005"/>
          </a:xfrm>
          <a:prstGeom prst="rect">
            <a:avLst/>
          </a:prstGeom>
        </p:spPr>
      </p:pic>
      <p:sp>
        <p:nvSpPr>
          <p:cNvPr id="27" name="Text 7"/>
          <p:cNvSpPr txBox="1"/>
          <p:nvPr/>
        </p:nvSpPr>
        <p:spPr>
          <a:xfrm>
            <a:off x="2841041" y="3877056"/>
            <a:ext cx="457200" cy="2478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kern="0" spc="-37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D-14</a:t>
            </a:r>
            <a:endParaRPr lang="en-US" sz="1300" dirty="0"/>
          </a:p>
        </p:txBody>
      </p:sp>
      <p:sp>
        <p:nvSpPr>
          <p:cNvPr id="28" name="Text 8"/>
          <p:cNvSpPr txBox="1"/>
          <p:nvPr/>
        </p:nvSpPr>
        <p:spPr>
          <a:xfrm>
            <a:off x="2175358" y="4572000"/>
            <a:ext cx="1783080" cy="4864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인사 섭외</a:t>
            </a:r>
            <a:endParaRPr lang="en-US" sz="1300" dirty="0"/>
          </a:p>
          <a:p>
            <a:pPr marL="0" indent="0" algn="ctr">
              <a:buNone/>
            </a:pPr>
            <a:r>
              <a:rPr lang="en-US" sz="1100" b="1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디자인 발주</a:t>
            </a:r>
            <a:endParaRPr lang="en-US" sz="1300" dirty="0"/>
          </a:p>
        </p:txBody>
      </p:sp>
      <p:pic>
        <p:nvPicPr>
          <p:cNvPr id="29" name="Image 18" descr="preencoded.png"/>
          <p:cNvPicPr>
            <a:picLocks noChangeAspect="1"/>
          </p:cNvPicPr>
          <p:nvPr/>
        </p:nvPicPr>
        <p:blipFill>
          <a:blip r:embed="rId11"/>
          <a:srcRect t="-80" b="-80"/>
          <a:stretch/>
        </p:blipFill>
        <p:spPr>
          <a:xfrm>
            <a:off x="4005072" y="3886200"/>
            <a:ext cx="142646" cy="228600"/>
          </a:xfrm>
          <a:prstGeom prst="rect">
            <a:avLst/>
          </a:prstGeom>
        </p:spPr>
      </p:pic>
      <p:pic>
        <p:nvPicPr>
          <p:cNvPr id="30" name="Image 19" descr="preencoded.png"/>
          <p:cNvPicPr>
            <a:picLocks noChangeAspect="1"/>
          </p:cNvPicPr>
          <p:nvPr/>
        </p:nvPicPr>
        <p:blipFill>
          <a:blip r:embed="rId13"/>
          <a:srcRect l="-266" r="-266"/>
          <a:stretch/>
        </p:blipFill>
        <p:spPr>
          <a:xfrm>
            <a:off x="4924044" y="2667305"/>
            <a:ext cx="323698" cy="286207"/>
          </a:xfrm>
          <a:prstGeom prst="rect">
            <a:avLst/>
          </a:prstGeom>
        </p:spPr>
      </p:pic>
      <p:sp>
        <p:nvSpPr>
          <p:cNvPr id="31" name="Text 9"/>
          <p:cNvSpPr txBox="1"/>
          <p:nvPr/>
        </p:nvSpPr>
        <p:spPr>
          <a:xfrm>
            <a:off x="4909414" y="3877056"/>
            <a:ext cx="362102" cy="2478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kern="0" spc="-37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D-7</a:t>
            </a:r>
            <a:endParaRPr lang="en-US" sz="1300" dirty="0"/>
          </a:p>
        </p:txBody>
      </p:sp>
      <p:sp>
        <p:nvSpPr>
          <p:cNvPr id="32" name="Text 10"/>
          <p:cNvSpPr txBox="1"/>
          <p:nvPr/>
        </p:nvSpPr>
        <p:spPr>
          <a:xfrm>
            <a:off x="4194353" y="4572000"/>
            <a:ext cx="1783080" cy="4864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대본·큐시트 마감</a:t>
            </a:r>
            <a:endParaRPr lang="en-US" sz="1300" dirty="0"/>
          </a:p>
          <a:p>
            <a:pPr marL="0" indent="0" algn="ctr">
              <a:buNone/>
            </a:pPr>
            <a:r>
              <a:rPr lang="en-US" sz="1100" b="1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현수막/제작물 확인</a:t>
            </a:r>
            <a:endParaRPr lang="en-US" sz="1300" dirty="0"/>
          </a:p>
        </p:txBody>
      </p:sp>
      <p:pic>
        <p:nvPicPr>
          <p:cNvPr id="33" name="Image 20" descr="preencoded.png"/>
          <p:cNvPicPr>
            <a:picLocks noChangeAspect="1"/>
          </p:cNvPicPr>
          <p:nvPr/>
        </p:nvPicPr>
        <p:blipFill>
          <a:blip r:embed="rId11"/>
          <a:srcRect t="-80" b="-80"/>
          <a:stretch/>
        </p:blipFill>
        <p:spPr>
          <a:xfrm>
            <a:off x="6024982" y="3886200"/>
            <a:ext cx="142646" cy="228600"/>
          </a:xfrm>
          <a:prstGeom prst="rect">
            <a:avLst/>
          </a:prstGeom>
        </p:spPr>
      </p:pic>
      <p:pic>
        <p:nvPicPr>
          <p:cNvPr id="34" name="Image 21" descr="preencoded.png"/>
          <p:cNvPicPr>
            <a:picLocks noChangeAspect="1"/>
          </p:cNvPicPr>
          <p:nvPr/>
        </p:nvPicPr>
        <p:blipFill>
          <a:blip r:embed="rId14"/>
          <a:srcRect/>
          <a:stretch/>
        </p:blipFill>
        <p:spPr>
          <a:xfrm>
            <a:off x="6939382" y="2676449"/>
            <a:ext cx="333756" cy="267005"/>
          </a:xfrm>
          <a:prstGeom prst="rect">
            <a:avLst/>
          </a:prstGeom>
        </p:spPr>
      </p:pic>
      <p:sp>
        <p:nvSpPr>
          <p:cNvPr id="35" name="Text 11"/>
          <p:cNvSpPr txBox="1"/>
          <p:nvPr/>
        </p:nvSpPr>
        <p:spPr>
          <a:xfrm>
            <a:off x="6929323" y="3877056"/>
            <a:ext cx="362102" cy="2478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kern="0" spc="-37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D-3</a:t>
            </a:r>
            <a:endParaRPr lang="en-US" sz="1300" dirty="0"/>
          </a:p>
        </p:txBody>
      </p:sp>
      <p:sp>
        <p:nvSpPr>
          <p:cNvPr id="36" name="Text 12"/>
          <p:cNvSpPr txBox="1"/>
          <p:nvPr/>
        </p:nvSpPr>
        <p:spPr>
          <a:xfrm>
            <a:off x="6214262" y="4572000"/>
            <a:ext cx="1783080" cy="4864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행사 PPT 완료</a:t>
            </a:r>
            <a:endParaRPr lang="en-US" sz="1300" dirty="0"/>
          </a:p>
          <a:p>
            <a:pPr marL="0" indent="0" algn="ctr">
              <a:buNone/>
            </a:pPr>
            <a:r>
              <a:rPr lang="en-US" sz="1100" b="1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참석자 명단 취합</a:t>
            </a:r>
            <a:endParaRPr lang="en-US" sz="1300" dirty="0"/>
          </a:p>
        </p:txBody>
      </p:sp>
      <p:pic>
        <p:nvPicPr>
          <p:cNvPr id="37" name="Image 22" descr="preencoded.png"/>
          <p:cNvPicPr>
            <a:picLocks noChangeAspect="1"/>
          </p:cNvPicPr>
          <p:nvPr/>
        </p:nvPicPr>
        <p:blipFill>
          <a:blip r:embed="rId11"/>
          <a:srcRect t="-80" b="-80"/>
          <a:stretch/>
        </p:blipFill>
        <p:spPr>
          <a:xfrm>
            <a:off x="8043977" y="3886200"/>
            <a:ext cx="142646" cy="228600"/>
          </a:xfrm>
          <a:prstGeom prst="rect">
            <a:avLst/>
          </a:prstGeom>
        </p:spPr>
      </p:pic>
      <p:pic>
        <p:nvPicPr>
          <p:cNvPr id="38" name="Image 23" descr="preencoded.png"/>
          <p:cNvPicPr>
            <a:picLocks noChangeAspect="1"/>
          </p:cNvPicPr>
          <p:nvPr/>
        </p:nvPicPr>
        <p:blipFill>
          <a:blip r:embed="rId15"/>
          <a:srcRect l="-607" r="-607"/>
          <a:stretch/>
        </p:blipFill>
        <p:spPr>
          <a:xfrm>
            <a:off x="8943746" y="2667305"/>
            <a:ext cx="362102" cy="286207"/>
          </a:xfrm>
          <a:prstGeom prst="rect">
            <a:avLst/>
          </a:prstGeom>
        </p:spPr>
      </p:pic>
      <p:sp>
        <p:nvSpPr>
          <p:cNvPr id="39" name="Text 13"/>
          <p:cNvSpPr txBox="1"/>
          <p:nvPr/>
        </p:nvSpPr>
        <p:spPr>
          <a:xfrm>
            <a:off x="8948318" y="3877056"/>
            <a:ext cx="362102" cy="2478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kern="0" spc="-37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D-1</a:t>
            </a:r>
            <a:endParaRPr lang="en-US" sz="1300" dirty="0"/>
          </a:p>
        </p:txBody>
      </p:sp>
      <p:sp>
        <p:nvSpPr>
          <p:cNvPr id="40" name="Text 14"/>
          <p:cNvSpPr txBox="1"/>
          <p:nvPr/>
        </p:nvSpPr>
        <p:spPr>
          <a:xfrm>
            <a:off x="8233258" y="4572000"/>
            <a:ext cx="1783080" cy="4864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사전 리허설</a:t>
            </a:r>
            <a:endParaRPr lang="en-US" sz="1300" dirty="0"/>
          </a:p>
          <a:p>
            <a:pPr marL="0" indent="0" algn="ctr">
              <a:buNone/>
            </a:pPr>
            <a:r>
              <a:rPr lang="en-US" sz="1100" b="1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집기·물품 팩킹</a:t>
            </a:r>
            <a:endParaRPr lang="en-US" sz="1300" dirty="0"/>
          </a:p>
        </p:txBody>
      </p:sp>
      <p:pic>
        <p:nvPicPr>
          <p:cNvPr id="41" name="Image 24" descr="preencoded.png"/>
          <p:cNvPicPr>
            <a:picLocks noChangeAspect="1"/>
          </p:cNvPicPr>
          <p:nvPr/>
        </p:nvPicPr>
        <p:blipFill>
          <a:blip r:embed="rId11"/>
          <a:srcRect t="-80" b="-80"/>
          <a:stretch/>
        </p:blipFill>
        <p:spPr>
          <a:xfrm>
            <a:off x="10062972" y="3886200"/>
            <a:ext cx="142646" cy="228600"/>
          </a:xfrm>
          <a:prstGeom prst="rect">
            <a:avLst/>
          </a:prstGeom>
        </p:spPr>
      </p:pic>
      <p:pic>
        <p:nvPicPr>
          <p:cNvPr id="42" name="Image 25" descr="preencoded.png"/>
          <p:cNvPicPr>
            <a:picLocks noChangeAspect="1"/>
          </p:cNvPicPr>
          <p:nvPr/>
        </p:nvPicPr>
        <p:blipFill>
          <a:blip r:embed="rId16"/>
          <a:srcRect t="-530" b="-530"/>
          <a:stretch/>
        </p:blipFill>
        <p:spPr>
          <a:xfrm>
            <a:off x="11020349" y="2667305"/>
            <a:ext cx="247802" cy="286207"/>
          </a:xfrm>
          <a:prstGeom prst="rect">
            <a:avLst/>
          </a:prstGeom>
        </p:spPr>
      </p:pic>
      <p:sp>
        <p:nvSpPr>
          <p:cNvPr id="43" name="Text 15"/>
          <p:cNvSpPr txBox="1"/>
          <p:nvPr/>
        </p:nvSpPr>
        <p:spPr>
          <a:xfrm>
            <a:off x="10860329" y="3877056"/>
            <a:ext cx="571500" cy="2478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kern="0" spc="-37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D-Day</a:t>
            </a:r>
            <a:endParaRPr lang="en-US" sz="1300" dirty="0"/>
          </a:p>
        </p:txBody>
      </p:sp>
      <p:sp>
        <p:nvSpPr>
          <p:cNvPr id="44" name="Text 16"/>
          <p:cNvSpPr txBox="1"/>
          <p:nvPr/>
        </p:nvSpPr>
        <p:spPr>
          <a:xfrm>
            <a:off x="10253167" y="4572000"/>
            <a:ext cx="1783080" cy="4864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284C7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현장 세팅</a:t>
            </a:r>
            <a:endParaRPr lang="en-US" sz="1300" dirty="0"/>
          </a:p>
          <a:p>
            <a:pPr marL="0" indent="0" algn="ctr">
              <a:buNone/>
            </a:pPr>
            <a:r>
              <a:rPr lang="en-US" sz="1100" b="1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본행사 완벽 시행</a:t>
            </a:r>
            <a:endParaRPr lang="en-US" sz="1300" dirty="0"/>
          </a:p>
        </p:txBody>
      </p:sp>
      <p:pic>
        <p:nvPicPr>
          <p:cNvPr id="45" name="Image 26" descr="preencoded.png"/>
          <p:cNvPicPr>
            <a:picLocks noChangeAspect="1"/>
          </p:cNvPicPr>
          <p:nvPr/>
        </p:nvPicPr>
        <p:blipFill>
          <a:blip r:embed="rId17"/>
          <a:srcRect/>
          <a:stretch/>
        </p:blipFill>
        <p:spPr>
          <a:xfrm>
            <a:off x="1000354" y="5095951"/>
            <a:ext cx="133502" cy="133502"/>
          </a:xfrm>
          <a:prstGeom prst="rect">
            <a:avLst/>
          </a:prstGeom>
        </p:spPr>
      </p:pic>
      <p:pic>
        <p:nvPicPr>
          <p:cNvPr id="46" name="Image 27" descr="preencoded.png"/>
          <p:cNvPicPr>
            <a:picLocks noChangeAspect="1"/>
          </p:cNvPicPr>
          <p:nvPr/>
        </p:nvPicPr>
        <p:blipFill>
          <a:blip r:embed="rId17"/>
          <a:srcRect/>
          <a:stretch/>
        </p:blipFill>
        <p:spPr>
          <a:xfrm>
            <a:off x="3019349" y="5095951"/>
            <a:ext cx="133502" cy="133502"/>
          </a:xfrm>
          <a:prstGeom prst="rect">
            <a:avLst/>
          </a:prstGeom>
        </p:spPr>
      </p:pic>
      <p:pic>
        <p:nvPicPr>
          <p:cNvPr id="47" name="Image 28" descr="preencoded.png"/>
          <p:cNvPicPr>
            <a:picLocks noChangeAspect="1"/>
          </p:cNvPicPr>
          <p:nvPr/>
        </p:nvPicPr>
        <p:blipFill>
          <a:blip r:embed="rId17"/>
          <a:srcRect/>
          <a:stretch/>
        </p:blipFill>
        <p:spPr>
          <a:xfrm>
            <a:off x="5038344" y="5095951"/>
            <a:ext cx="133502" cy="133502"/>
          </a:xfrm>
          <a:prstGeom prst="rect">
            <a:avLst/>
          </a:prstGeom>
        </p:spPr>
      </p:pic>
      <p:pic>
        <p:nvPicPr>
          <p:cNvPr id="48" name="Image 29" descr="preencoded.png"/>
          <p:cNvPicPr>
            <a:picLocks noChangeAspect="1"/>
          </p:cNvPicPr>
          <p:nvPr/>
        </p:nvPicPr>
        <p:blipFill>
          <a:blip r:embed="rId17"/>
          <a:srcRect/>
          <a:stretch/>
        </p:blipFill>
        <p:spPr>
          <a:xfrm>
            <a:off x="7058254" y="5095951"/>
            <a:ext cx="133502" cy="133502"/>
          </a:xfrm>
          <a:prstGeom prst="rect">
            <a:avLst/>
          </a:prstGeom>
        </p:spPr>
      </p:pic>
      <p:pic>
        <p:nvPicPr>
          <p:cNvPr id="49" name="Image 30" descr="preencoded.png"/>
          <p:cNvPicPr>
            <a:picLocks noChangeAspect="1"/>
          </p:cNvPicPr>
          <p:nvPr/>
        </p:nvPicPr>
        <p:blipFill>
          <a:blip r:embed="rId17"/>
          <a:srcRect/>
          <a:stretch/>
        </p:blipFill>
        <p:spPr>
          <a:xfrm>
            <a:off x="9077249" y="5095951"/>
            <a:ext cx="133502" cy="133502"/>
          </a:xfrm>
          <a:prstGeom prst="rect">
            <a:avLst/>
          </a:prstGeom>
        </p:spPr>
      </p:pic>
      <p:pic>
        <p:nvPicPr>
          <p:cNvPr id="50" name="Image 31" descr="preencoded.png"/>
          <p:cNvPicPr>
            <a:picLocks noChangeAspect="1"/>
          </p:cNvPicPr>
          <p:nvPr/>
        </p:nvPicPr>
        <p:blipFill>
          <a:blip r:embed="rId18"/>
          <a:srcRect/>
          <a:stretch/>
        </p:blipFill>
        <p:spPr>
          <a:xfrm>
            <a:off x="11096244" y="5095951"/>
            <a:ext cx="133502" cy="133502"/>
          </a:xfrm>
          <a:prstGeom prst="rect">
            <a:avLst/>
          </a:prstGeom>
        </p:spPr>
      </p:pic>
      <p:sp>
        <p:nvSpPr>
          <p:cNvPr id="51" name="Text 17"/>
          <p:cNvSpPr txBox="1"/>
          <p:nvPr/>
        </p:nvSpPr>
        <p:spPr>
          <a:xfrm>
            <a:off x="761695" y="6400800"/>
            <a:ext cx="4953305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94A3B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세션운영부 실무 매뉴얼 | 전/중/후 핵심 업무 가이드</a:t>
            </a:r>
            <a:endParaRPr lang="en-US" sz="9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12191695" cy="1333195"/>
          </a:xfrm>
          <a:prstGeom prst="rect">
            <a:avLst/>
          </a:prstGeom>
          <a:solidFill>
            <a:srgbClr val="1E3A5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5" name="Shape 3"/>
          <p:cNvSpPr/>
          <p:nvPr/>
        </p:nvSpPr>
        <p:spPr>
          <a:xfrm>
            <a:off x="761695" y="1619402"/>
            <a:ext cx="5210251" cy="1067105"/>
          </a:xfrm>
          <a:prstGeom prst="roundRect">
            <a:avLst>
              <a:gd name="adj" fmla="val 12241"/>
            </a:avLst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6" name="Shape 4"/>
          <p:cNvSpPr/>
          <p:nvPr/>
        </p:nvSpPr>
        <p:spPr>
          <a:xfrm>
            <a:off x="761695" y="1619402"/>
            <a:ext cx="57607" cy="1067105"/>
          </a:xfrm>
          <a:prstGeom prst="roundRect">
            <a:avLst>
              <a:gd name="adj" fmla="val 226758"/>
            </a:avLst>
          </a:prstGeom>
          <a:solidFill>
            <a:srgbClr val="2C5AA0"/>
          </a:solidFill>
          <a:ln w="12700">
            <a:solidFill>
              <a:srgbClr val="2C5AA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7" name="Shape 5"/>
          <p:cNvSpPr/>
          <p:nvPr/>
        </p:nvSpPr>
        <p:spPr>
          <a:xfrm>
            <a:off x="6286500" y="1619402"/>
            <a:ext cx="5210251" cy="1067105"/>
          </a:xfrm>
          <a:prstGeom prst="roundRect">
            <a:avLst>
              <a:gd name="adj" fmla="val 12241"/>
            </a:avLst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8" name="Shape 6"/>
          <p:cNvSpPr/>
          <p:nvPr/>
        </p:nvSpPr>
        <p:spPr>
          <a:xfrm>
            <a:off x="6286500" y="1619402"/>
            <a:ext cx="57607" cy="1067105"/>
          </a:xfrm>
          <a:prstGeom prst="roundRect">
            <a:avLst>
              <a:gd name="adj" fmla="val 226758"/>
            </a:avLst>
          </a:prstGeom>
          <a:solidFill>
            <a:srgbClr val="2C5AA0"/>
          </a:solidFill>
          <a:ln w="12700">
            <a:solidFill>
              <a:srgbClr val="2C5AA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9" name="Shape 7"/>
          <p:cNvSpPr/>
          <p:nvPr/>
        </p:nvSpPr>
        <p:spPr>
          <a:xfrm>
            <a:off x="761695" y="2857500"/>
            <a:ext cx="5210251" cy="1067105"/>
          </a:xfrm>
          <a:prstGeom prst="roundRect">
            <a:avLst>
              <a:gd name="adj" fmla="val 12241"/>
            </a:avLst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10" name="Shape 8"/>
          <p:cNvSpPr/>
          <p:nvPr/>
        </p:nvSpPr>
        <p:spPr>
          <a:xfrm>
            <a:off x="761695" y="2857500"/>
            <a:ext cx="57607" cy="1067105"/>
          </a:xfrm>
          <a:prstGeom prst="roundRect">
            <a:avLst>
              <a:gd name="adj" fmla="val 226758"/>
            </a:avLst>
          </a:prstGeom>
          <a:solidFill>
            <a:srgbClr val="2C5AA0"/>
          </a:solidFill>
          <a:ln w="12700">
            <a:solidFill>
              <a:srgbClr val="2C5AA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1" name="Shape 9"/>
          <p:cNvSpPr/>
          <p:nvPr/>
        </p:nvSpPr>
        <p:spPr>
          <a:xfrm>
            <a:off x="6286500" y="2857500"/>
            <a:ext cx="5210251" cy="1067105"/>
          </a:xfrm>
          <a:prstGeom prst="roundRect">
            <a:avLst>
              <a:gd name="adj" fmla="val 12241"/>
            </a:avLst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12" name="Shape 10"/>
          <p:cNvSpPr/>
          <p:nvPr/>
        </p:nvSpPr>
        <p:spPr>
          <a:xfrm>
            <a:off x="6286500" y="2857500"/>
            <a:ext cx="57607" cy="1067105"/>
          </a:xfrm>
          <a:prstGeom prst="roundRect">
            <a:avLst>
              <a:gd name="adj" fmla="val 226758"/>
            </a:avLst>
          </a:prstGeom>
          <a:solidFill>
            <a:srgbClr val="2C5AA0"/>
          </a:solidFill>
          <a:ln w="12700">
            <a:solidFill>
              <a:srgbClr val="2C5AA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3" name="Shape 11"/>
          <p:cNvSpPr/>
          <p:nvPr/>
        </p:nvSpPr>
        <p:spPr>
          <a:xfrm>
            <a:off x="761695" y="4095598"/>
            <a:ext cx="5210251" cy="1067105"/>
          </a:xfrm>
          <a:prstGeom prst="roundRect">
            <a:avLst>
              <a:gd name="adj" fmla="val 12241"/>
            </a:avLst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14" name="Shape 12"/>
          <p:cNvSpPr/>
          <p:nvPr/>
        </p:nvSpPr>
        <p:spPr>
          <a:xfrm>
            <a:off x="761695" y="4095598"/>
            <a:ext cx="57607" cy="1067105"/>
          </a:xfrm>
          <a:prstGeom prst="roundRect">
            <a:avLst>
              <a:gd name="adj" fmla="val 226758"/>
            </a:avLst>
          </a:prstGeom>
          <a:solidFill>
            <a:srgbClr val="2C5AA0"/>
          </a:solidFill>
          <a:ln w="12700">
            <a:solidFill>
              <a:srgbClr val="2C5AA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5" name="Shape 13"/>
          <p:cNvSpPr/>
          <p:nvPr/>
        </p:nvSpPr>
        <p:spPr>
          <a:xfrm>
            <a:off x="6286500" y="4095598"/>
            <a:ext cx="5210251" cy="1067105"/>
          </a:xfrm>
          <a:prstGeom prst="roundRect">
            <a:avLst>
              <a:gd name="adj" fmla="val 12241"/>
            </a:avLst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16" name="Shape 14"/>
          <p:cNvSpPr/>
          <p:nvPr/>
        </p:nvSpPr>
        <p:spPr>
          <a:xfrm>
            <a:off x="6286500" y="4095598"/>
            <a:ext cx="57607" cy="1067105"/>
          </a:xfrm>
          <a:prstGeom prst="roundRect">
            <a:avLst>
              <a:gd name="adj" fmla="val 226758"/>
            </a:avLst>
          </a:prstGeom>
          <a:solidFill>
            <a:srgbClr val="2C5AA0"/>
          </a:solidFill>
          <a:ln w="12700">
            <a:solidFill>
              <a:srgbClr val="2C5AA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7" name="Shape 15"/>
          <p:cNvSpPr/>
          <p:nvPr/>
        </p:nvSpPr>
        <p:spPr>
          <a:xfrm>
            <a:off x="761695" y="5333695"/>
            <a:ext cx="5210251" cy="1067105"/>
          </a:xfrm>
          <a:prstGeom prst="roundRect">
            <a:avLst>
              <a:gd name="adj" fmla="val 12241"/>
            </a:avLst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18" name="Shape 16"/>
          <p:cNvSpPr/>
          <p:nvPr/>
        </p:nvSpPr>
        <p:spPr>
          <a:xfrm>
            <a:off x="761695" y="5333695"/>
            <a:ext cx="57607" cy="1067105"/>
          </a:xfrm>
          <a:prstGeom prst="roundRect">
            <a:avLst>
              <a:gd name="adj" fmla="val 226758"/>
            </a:avLst>
          </a:prstGeom>
          <a:solidFill>
            <a:srgbClr val="2C5AA0"/>
          </a:solidFill>
          <a:ln w="12700">
            <a:solidFill>
              <a:srgbClr val="2C5AA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9" name="Shape 17"/>
          <p:cNvSpPr/>
          <p:nvPr/>
        </p:nvSpPr>
        <p:spPr>
          <a:xfrm>
            <a:off x="6286500" y="5333695"/>
            <a:ext cx="5210251" cy="1067105"/>
          </a:xfrm>
          <a:prstGeom prst="roundRect">
            <a:avLst>
              <a:gd name="adj" fmla="val 12241"/>
            </a:avLst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20" name="Shape 18"/>
          <p:cNvSpPr/>
          <p:nvPr/>
        </p:nvSpPr>
        <p:spPr>
          <a:xfrm>
            <a:off x="6286500" y="5333695"/>
            <a:ext cx="57607" cy="1067105"/>
          </a:xfrm>
          <a:prstGeom prst="roundRect">
            <a:avLst>
              <a:gd name="adj" fmla="val 226758"/>
            </a:avLst>
          </a:prstGeom>
          <a:solidFill>
            <a:srgbClr val="2C5AA0"/>
          </a:solidFill>
          <a:ln w="12700">
            <a:solidFill>
              <a:srgbClr val="2C5AA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21" name="Image 0" descr="preencoded.png"/>
          <p:cNvPicPr>
            <a:picLocks noChangeAspect="1"/>
          </p:cNvPicPr>
          <p:nvPr/>
        </p:nvPicPr>
        <p:blipFill>
          <a:blip r:embed="rId3"/>
          <a:srcRect t="-401" b="-401"/>
          <a:stretch/>
        </p:blipFill>
        <p:spPr>
          <a:xfrm>
            <a:off x="0" y="1295705"/>
            <a:ext cx="12191695" cy="38405"/>
          </a:xfrm>
          <a:prstGeom prst="rect">
            <a:avLst/>
          </a:prstGeom>
        </p:spPr>
      </p:pic>
      <p:sp>
        <p:nvSpPr>
          <p:cNvPr id="22" name="Shape 19"/>
          <p:cNvSpPr/>
          <p:nvPr/>
        </p:nvSpPr>
        <p:spPr>
          <a:xfrm>
            <a:off x="1143000" y="2000707"/>
            <a:ext cx="323698" cy="323698"/>
          </a:xfrm>
          <a:prstGeom prst="roundRect">
            <a:avLst>
              <a:gd name="adj" fmla="val 66467"/>
            </a:avLst>
          </a:prstGeom>
          <a:solidFill>
            <a:srgbClr val="FFFFFF"/>
          </a:solidFill>
          <a:ln w="25400">
            <a:solidFill>
              <a:srgbClr val="94A3B8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23" name="Shape 20"/>
          <p:cNvSpPr/>
          <p:nvPr/>
        </p:nvSpPr>
        <p:spPr>
          <a:xfrm>
            <a:off x="6667805" y="2000707"/>
            <a:ext cx="323698" cy="323698"/>
          </a:xfrm>
          <a:prstGeom prst="roundRect">
            <a:avLst>
              <a:gd name="adj" fmla="val 66467"/>
            </a:avLst>
          </a:prstGeom>
          <a:solidFill>
            <a:srgbClr val="FFFFFF"/>
          </a:solidFill>
          <a:ln w="25400">
            <a:solidFill>
              <a:srgbClr val="94A3B8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24" name="Shape 21"/>
          <p:cNvSpPr/>
          <p:nvPr/>
        </p:nvSpPr>
        <p:spPr>
          <a:xfrm>
            <a:off x="1143000" y="3238805"/>
            <a:ext cx="323698" cy="323698"/>
          </a:xfrm>
          <a:prstGeom prst="roundRect">
            <a:avLst>
              <a:gd name="adj" fmla="val 66467"/>
            </a:avLst>
          </a:prstGeom>
          <a:solidFill>
            <a:srgbClr val="FFFFFF"/>
          </a:solidFill>
          <a:ln w="25400">
            <a:solidFill>
              <a:srgbClr val="94A3B8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25" name="Shape 22"/>
          <p:cNvSpPr/>
          <p:nvPr/>
        </p:nvSpPr>
        <p:spPr>
          <a:xfrm>
            <a:off x="6667805" y="3238805"/>
            <a:ext cx="323698" cy="323698"/>
          </a:xfrm>
          <a:prstGeom prst="roundRect">
            <a:avLst>
              <a:gd name="adj" fmla="val 66467"/>
            </a:avLst>
          </a:prstGeom>
          <a:solidFill>
            <a:srgbClr val="FFFFFF"/>
          </a:solidFill>
          <a:ln w="25400">
            <a:solidFill>
              <a:srgbClr val="94A3B8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26" name="Shape 23"/>
          <p:cNvSpPr/>
          <p:nvPr/>
        </p:nvSpPr>
        <p:spPr>
          <a:xfrm>
            <a:off x="1143000" y="4476902"/>
            <a:ext cx="323698" cy="323698"/>
          </a:xfrm>
          <a:prstGeom prst="roundRect">
            <a:avLst>
              <a:gd name="adj" fmla="val 66467"/>
            </a:avLst>
          </a:prstGeom>
          <a:solidFill>
            <a:srgbClr val="FFFFFF"/>
          </a:solidFill>
          <a:ln w="25400">
            <a:solidFill>
              <a:srgbClr val="94A3B8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27" name="Shape 24"/>
          <p:cNvSpPr/>
          <p:nvPr/>
        </p:nvSpPr>
        <p:spPr>
          <a:xfrm>
            <a:off x="6667805" y="4476902"/>
            <a:ext cx="323698" cy="323698"/>
          </a:xfrm>
          <a:prstGeom prst="roundRect">
            <a:avLst>
              <a:gd name="adj" fmla="val 66467"/>
            </a:avLst>
          </a:prstGeom>
          <a:solidFill>
            <a:srgbClr val="FFFFFF"/>
          </a:solidFill>
          <a:ln w="25400">
            <a:solidFill>
              <a:srgbClr val="94A3B8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28" name="Shape 25"/>
          <p:cNvSpPr/>
          <p:nvPr/>
        </p:nvSpPr>
        <p:spPr>
          <a:xfrm>
            <a:off x="1143000" y="5715000"/>
            <a:ext cx="323698" cy="323698"/>
          </a:xfrm>
          <a:prstGeom prst="roundRect">
            <a:avLst>
              <a:gd name="adj" fmla="val 66467"/>
            </a:avLst>
          </a:prstGeom>
          <a:solidFill>
            <a:srgbClr val="FFFFFF"/>
          </a:solidFill>
          <a:ln w="25400">
            <a:solidFill>
              <a:srgbClr val="94A3B8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29" name="Shape 26"/>
          <p:cNvSpPr/>
          <p:nvPr/>
        </p:nvSpPr>
        <p:spPr>
          <a:xfrm>
            <a:off x="6667805" y="5715000"/>
            <a:ext cx="323698" cy="323698"/>
          </a:xfrm>
          <a:prstGeom prst="roundRect">
            <a:avLst>
              <a:gd name="adj" fmla="val 66467"/>
            </a:avLst>
          </a:prstGeom>
          <a:solidFill>
            <a:srgbClr val="FFFFFF"/>
          </a:solidFill>
          <a:ln w="25400">
            <a:solidFill>
              <a:srgbClr val="94A3B8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30" name="Text 27"/>
          <p:cNvSpPr txBox="1"/>
          <p:nvPr/>
        </p:nvSpPr>
        <p:spPr>
          <a:xfrm>
            <a:off x="761695" y="333756"/>
            <a:ext cx="392460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kern="0" spc="38" dirty="0">
                <a:solidFill>
                  <a:srgbClr val="93C5FD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Part 1. 행사 전 (Pre-Event) &gt; 최종 점검</a:t>
            </a:r>
            <a:endParaRPr lang="en-US" sz="1200" dirty="0"/>
          </a:p>
        </p:txBody>
      </p:sp>
      <p:sp>
        <p:nvSpPr>
          <p:cNvPr id="31" name="Text 28"/>
          <p:cNvSpPr txBox="1"/>
          <p:nvPr/>
        </p:nvSpPr>
        <p:spPr>
          <a:xfrm>
            <a:off x="761695" y="619049"/>
            <a:ext cx="7832750" cy="5239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kern="0" spc="-75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체크리스트: 행사 전(Pre-Event) 완료 확인</a:t>
            </a:r>
            <a:endParaRPr lang="en-US" sz="2800" dirty="0"/>
          </a:p>
        </p:txBody>
      </p:sp>
      <p:pic>
        <p:nvPicPr>
          <p:cNvPr id="32" name="Image 1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10248595" y="714146"/>
            <a:ext cx="228600" cy="228600"/>
          </a:xfrm>
          <a:prstGeom prst="rect">
            <a:avLst/>
          </a:prstGeom>
        </p:spPr>
      </p:pic>
      <p:sp>
        <p:nvSpPr>
          <p:cNvPr id="33" name="Text 29"/>
          <p:cNvSpPr txBox="1"/>
          <p:nvPr/>
        </p:nvSpPr>
        <p:spPr>
          <a:xfrm>
            <a:off x="10573207" y="724205"/>
            <a:ext cx="10287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93C5FD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인쇄 권장</a:t>
            </a:r>
            <a:endParaRPr lang="en-US" sz="1200" dirty="0"/>
          </a:p>
        </p:txBody>
      </p:sp>
      <p:sp>
        <p:nvSpPr>
          <p:cNvPr id="34" name="Text 30"/>
          <p:cNvSpPr txBox="1"/>
          <p:nvPr/>
        </p:nvSpPr>
        <p:spPr>
          <a:xfrm>
            <a:off x="1619402" y="1981505"/>
            <a:ext cx="4191610" cy="305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kern="0" spc="-37" dirty="0">
                <a:solidFill>
                  <a:srgbClr val="1E293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장소 확정 및 계약</a:t>
            </a:r>
            <a:endParaRPr lang="en-US" sz="1600" dirty="0"/>
          </a:p>
        </p:txBody>
      </p:sp>
      <p:sp>
        <p:nvSpPr>
          <p:cNvPr id="35" name="Text 31"/>
          <p:cNvSpPr txBox="1"/>
          <p:nvPr/>
        </p:nvSpPr>
        <p:spPr>
          <a:xfrm>
            <a:off x="7144207" y="1981505"/>
            <a:ext cx="4191610" cy="305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kern="0" spc="-37" dirty="0">
                <a:solidFill>
                  <a:srgbClr val="1E293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현장 답사 완료</a:t>
            </a:r>
            <a:endParaRPr lang="en-US" sz="1600" dirty="0"/>
          </a:p>
        </p:txBody>
      </p:sp>
      <p:sp>
        <p:nvSpPr>
          <p:cNvPr id="36" name="Text 32"/>
          <p:cNvSpPr txBox="1"/>
          <p:nvPr/>
        </p:nvSpPr>
        <p:spPr>
          <a:xfrm>
            <a:off x="1619402" y="3219602"/>
            <a:ext cx="4191610" cy="305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kern="0" spc="-37" dirty="0">
                <a:solidFill>
                  <a:srgbClr val="1E293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운영기획안 및 도면 공유</a:t>
            </a:r>
            <a:endParaRPr lang="en-US" sz="1600" dirty="0"/>
          </a:p>
        </p:txBody>
      </p:sp>
      <p:sp>
        <p:nvSpPr>
          <p:cNvPr id="37" name="Text 33"/>
          <p:cNvSpPr txBox="1"/>
          <p:nvPr/>
        </p:nvSpPr>
        <p:spPr>
          <a:xfrm>
            <a:off x="7144207" y="3219602"/>
            <a:ext cx="4191610" cy="305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kern="0" spc="-37" dirty="0">
                <a:solidFill>
                  <a:srgbClr val="1E293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예산안 확정 및 결재</a:t>
            </a:r>
            <a:endParaRPr lang="en-US" sz="1600" dirty="0"/>
          </a:p>
        </p:txBody>
      </p:sp>
      <p:sp>
        <p:nvSpPr>
          <p:cNvPr id="38" name="Text 34"/>
          <p:cNvSpPr txBox="1"/>
          <p:nvPr/>
        </p:nvSpPr>
        <p:spPr>
          <a:xfrm>
            <a:off x="1619402" y="4457700"/>
            <a:ext cx="4191610" cy="305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kern="0" spc="-37" dirty="0">
                <a:solidFill>
                  <a:srgbClr val="1E293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사전 준비팀 구성 (팀빌딩)</a:t>
            </a:r>
            <a:endParaRPr lang="en-US" sz="1600" dirty="0"/>
          </a:p>
        </p:txBody>
      </p:sp>
      <p:sp>
        <p:nvSpPr>
          <p:cNvPr id="39" name="Text 35"/>
          <p:cNvSpPr txBox="1"/>
          <p:nvPr/>
        </p:nvSpPr>
        <p:spPr>
          <a:xfrm>
            <a:off x="7144207" y="4457700"/>
            <a:ext cx="4114800" cy="305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kern="0" spc="-37" dirty="0">
                <a:solidFill>
                  <a:srgbClr val="1E293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온라인 사전 등록(RSVP) 및 홍보</a:t>
            </a:r>
            <a:endParaRPr lang="en-US" sz="1600" dirty="0"/>
          </a:p>
        </p:txBody>
      </p:sp>
      <p:sp>
        <p:nvSpPr>
          <p:cNvPr id="40" name="Text 36"/>
          <p:cNvSpPr txBox="1"/>
          <p:nvPr/>
        </p:nvSpPr>
        <p:spPr>
          <a:xfrm>
            <a:off x="1619402" y="5695798"/>
            <a:ext cx="4191610" cy="305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kern="0" spc="-37" dirty="0">
                <a:solidFill>
                  <a:srgbClr val="1E293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사전 리허설 (시뮬레이션)</a:t>
            </a:r>
            <a:endParaRPr lang="en-US" sz="1600" dirty="0"/>
          </a:p>
        </p:txBody>
      </p:sp>
      <p:sp>
        <p:nvSpPr>
          <p:cNvPr id="41" name="Text 37"/>
          <p:cNvSpPr txBox="1"/>
          <p:nvPr/>
        </p:nvSpPr>
        <p:spPr>
          <a:xfrm>
            <a:off x="7144207" y="5695798"/>
            <a:ext cx="4191610" cy="305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kern="0" spc="-37" dirty="0">
                <a:solidFill>
                  <a:srgbClr val="1E293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집기/물품 팩킹 및 현장 출발</a:t>
            </a:r>
            <a:endParaRPr lang="en-US" sz="16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286207" cy="6858000"/>
          </a:xfrm>
          <a:prstGeom prst="rect">
            <a:avLst/>
          </a:prstGeom>
          <a:solidFill>
            <a:srgbClr val="1E3A5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5" name="Shape 3"/>
          <p:cNvSpPr/>
          <p:nvPr/>
        </p:nvSpPr>
        <p:spPr>
          <a:xfrm rot="1200000">
            <a:off x="9048902" y="-1429207"/>
            <a:ext cx="4762195" cy="9525305"/>
          </a:xfrm>
          <a:prstGeom prst="rect">
            <a:avLst/>
          </a:prstGeom>
          <a:solidFill>
            <a:srgbClr val="F8FAFC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6" name="Shape 4"/>
          <p:cNvSpPr/>
          <p:nvPr/>
        </p:nvSpPr>
        <p:spPr>
          <a:xfrm rot="1200000">
            <a:off x="10477195" y="-952805"/>
            <a:ext cx="3810305" cy="9525305"/>
          </a:xfrm>
          <a:prstGeom prst="rect">
            <a:avLst/>
          </a:prstGeom>
          <a:solidFill>
            <a:srgbClr val="F1F5F9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rcRect l="-201" r="-201"/>
          <a:stretch/>
        </p:blipFill>
        <p:spPr>
          <a:xfrm>
            <a:off x="1143000" y="3810305"/>
            <a:ext cx="1143000" cy="75895"/>
          </a:xfrm>
          <a:prstGeom prst="rect">
            <a:avLst/>
          </a:prstGeom>
        </p:spPr>
      </p:pic>
      <p:sp>
        <p:nvSpPr>
          <p:cNvPr id="8" name="Shape 5"/>
          <p:cNvSpPr/>
          <p:nvPr/>
        </p:nvSpPr>
        <p:spPr>
          <a:xfrm>
            <a:off x="1143000" y="5333695"/>
            <a:ext cx="9924898" cy="780898"/>
          </a:xfrm>
          <a:prstGeom prst="roundRect">
            <a:avLst>
              <a:gd name="adj" fmla="val 34272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9" name="Text 6"/>
          <p:cNvSpPr txBox="1"/>
          <p:nvPr/>
        </p:nvSpPr>
        <p:spPr>
          <a:xfrm>
            <a:off x="7905902" y="1429207"/>
            <a:ext cx="4000500" cy="34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22500" b="1" kern="0" spc="-750" dirty="0">
                <a:solidFill>
                  <a:srgbClr val="E2E8F0">
                    <a:alpha val="50000"/>
                  </a:srgbClr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02</a:t>
            </a:r>
            <a:endParaRPr lang="en-US" sz="22500" dirty="0"/>
          </a:p>
        </p:txBody>
      </p:sp>
      <p:sp>
        <p:nvSpPr>
          <p:cNvPr id="10" name="Text 7"/>
          <p:cNvSpPr txBox="1"/>
          <p:nvPr/>
        </p:nvSpPr>
        <p:spPr>
          <a:xfrm>
            <a:off x="1143000" y="1904695"/>
            <a:ext cx="7810805" cy="4956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700" b="1" kern="0" spc="150" dirty="0">
                <a:solidFill>
                  <a:srgbClr val="2C5AA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PART 2</a:t>
            </a:r>
            <a:endParaRPr lang="en-US" sz="2700" dirty="0"/>
          </a:p>
        </p:txBody>
      </p:sp>
      <p:sp>
        <p:nvSpPr>
          <p:cNvPr id="11" name="Text 8"/>
          <p:cNvSpPr txBox="1"/>
          <p:nvPr/>
        </p:nvSpPr>
        <p:spPr>
          <a:xfrm>
            <a:off x="1095451" y="2476195"/>
            <a:ext cx="9715500" cy="80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5700" b="1" kern="0" spc="-150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행사 중 (On-Site)</a:t>
            </a:r>
            <a:endParaRPr lang="en-US" sz="5700" dirty="0"/>
          </a:p>
        </p:txBody>
      </p:sp>
      <p:sp>
        <p:nvSpPr>
          <p:cNvPr id="12" name="Text 9"/>
          <p:cNvSpPr txBox="1"/>
          <p:nvPr/>
        </p:nvSpPr>
        <p:spPr>
          <a:xfrm>
            <a:off x="1143000" y="4190695"/>
            <a:ext cx="9882835" cy="4956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700" kern="0" spc="-75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준비한 대로 실행하되, 변수에는 유연하게 대응합니다</a:t>
            </a:r>
            <a:endParaRPr lang="en-US" sz="2700" dirty="0"/>
          </a:p>
        </p:txBody>
      </p:sp>
      <p:sp>
        <p:nvSpPr>
          <p:cNvPr id="13" name="Text 10"/>
          <p:cNvSpPr txBox="1"/>
          <p:nvPr/>
        </p:nvSpPr>
        <p:spPr>
          <a:xfrm>
            <a:off x="1429207" y="5524805"/>
            <a:ext cx="9525305" cy="3529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kern="0" spc="-37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범위</a:t>
            </a:r>
            <a:r>
              <a:rPr lang="en-US" sz="1800" kern="0" spc="-37" dirty="0">
                <a:solidFill>
                  <a:srgbClr val="0F172A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현장 세팅</a:t>
            </a:r>
            <a:r>
              <a:rPr lang="en-US" sz="1800" b="1" kern="0" spc="-37" dirty="0">
                <a:solidFill>
                  <a:srgbClr val="38BDF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➔</a:t>
            </a:r>
            <a:r>
              <a:rPr lang="en-US" sz="1800" kern="0" spc="-37" dirty="0">
                <a:solidFill>
                  <a:srgbClr val="0F172A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리허설</a:t>
            </a:r>
            <a:r>
              <a:rPr lang="en-US" sz="1800" b="1" kern="0" spc="-37" dirty="0">
                <a:solidFill>
                  <a:srgbClr val="38BDF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➔</a:t>
            </a:r>
            <a:r>
              <a:rPr lang="en-US" sz="1800" kern="0" spc="-37" dirty="0">
                <a:solidFill>
                  <a:srgbClr val="0F172A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입장·안내</a:t>
            </a:r>
            <a:r>
              <a:rPr lang="en-US" sz="1800" b="1" kern="0" spc="-37" dirty="0">
                <a:solidFill>
                  <a:srgbClr val="38BDF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➔</a:t>
            </a:r>
            <a:r>
              <a:rPr lang="en-US" sz="1800" kern="0" spc="-37" dirty="0">
                <a:solidFill>
                  <a:srgbClr val="0F172A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본행사 운영</a:t>
            </a:r>
            <a:r>
              <a:rPr lang="en-US" sz="1800" b="1" kern="0" spc="-37" dirty="0">
                <a:solidFill>
                  <a:srgbClr val="38BDF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➔</a:t>
            </a:r>
            <a:r>
              <a:rPr lang="en-US" sz="1800" kern="0" spc="-37" dirty="0">
                <a:solidFill>
                  <a:srgbClr val="0F172A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마무리</a:t>
            </a:r>
            <a:endParaRPr lang="en-US" sz="18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rcRect t="-420" b="-420"/>
          <a:stretch/>
        </p:blipFill>
        <p:spPr>
          <a:xfrm>
            <a:off x="571500" y="428854"/>
            <a:ext cx="761695" cy="57607"/>
          </a:xfrm>
          <a:prstGeom prst="rect">
            <a:avLst/>
          </a:prstGeom>
        </p:spPr>
      </p:pic>
      <p:pic>
        <p:nvPicPr>
          <p:cNvPr id="5" name="Image 1" descr="preencoded.png"/>
          <p:cNvPicPr>
            <a:picLocks noChangeAspect="1"/>
          </p:cNvPicPr>
          <p:nvPr/>
        </p:nvPicPr>
        <p:blipFill>
          <a:blip r:embed="rId4"/>
          <a:srcRect l="-4" r="-4"/>
          <a:stretch/>
        </p:blipFill>
        <p:spPr>
          <a:xfrm>
            <a:off x="571500" y="1714500"/>
            <a:ext cx="3829507" cy="4591202"/>
          </a:xfrm>
          <a:prstGeom prst="rect">
            <a:avLst/>
          </a:prstGeom>
        </p:spPr>
      </p:pic>
      <p:pic>
        <p:nvPicPr>
          <p:cNvPr id="6" name="Image 2" descr="preencoded.png"/>
          <p:cNvPicPr>
            <a:picLocks noChangeAspect="1"/>
          </p:cNvPicPr>
          <p:nvPr/>
        </p:nvPicPr>
        <p:blipFill>
          <a:blip r:embed="rId5"/>
          <a:srcRect l="-2089" r="-2089"/>
          <a:stretch/>
        </p:blipFill>
        <p:spPr>
          <a:xfrm>
            <a:off x="857707" y="2476195"/>
            <a:ext cx="3238805" cy="9144"/>
          </a:xfrm>
          <a:prstGeom prst="rect">
            <a:avLst/>
          </a:prstGeom>
        </p:spPr>
      </p:pic>
      <p:sp>
        <p:nvSpPr>
          <p:cNvPr id="7" name="Shape 2"/>
          <p:cNvSpPr/>
          <p:nvPr/>
        </p:nvSpPr>
        <p:spPr>
          <a:xfrm>
            <a:off x="4809744" y="2572207"/>
            <a:ext cx="1476756" cy="2057400"/>
          </a:xfrm>
          <a:prstGeom prst="roundRect">
            <a:avLst>
              <a:gd name="adj" fmla="val 6392"/>
            </a:avLst>
          </a:prstGeom>
          <a:solidFill>
            <a:srgbClr val="FFFFFF"/>
          </a:solidFill>
          <a:ln/>
          <a:effectLst>
            <a:outerShdw blurRad="63500" dist="38100" dir="162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8" name="Shape 3"/>
          <p:cNvSpPr/>
          <p:nvPr/>
        </p:nvSpPr>
        <p:spPr>
          <a:xfrm>
            <a:off x="4809744" y="2572207"/>
            <a:ext cx="1476756" cy="57607"/>
          </a:xfrm>
          <a:prstGeom prst="roundRect">
            <a:avLst>
              <a:gd name="adj" fmla="val 163851"/>
            </a:avLst>
          </a:prstGeom>
          <a:solidFill>
            <a:srgbClr val="94A3B8"/>
          </a:solidFill>
          <a:ln w="12700">
            <a:solidFill>
              <a:srgbClr val="94A3B8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9" name="Shape 4"/>
          <p:cNvSpPr/>
          <p:nvPr/>
        </p:nvSpPr>
        <p:spPr>
          <a:xfrm>
            <a:off x="6715354" y="2572207"/>
            <a:ext cx="1476756" cy="2057400"/>
          </a:xfrm>
          <a:prstGeom prst="roundRect">
            <a:avLst>
              <a:gd name="adj" fmla="val 6392"/>
            </a:avLst>
          </a:prstGeom>
          <a:solidFill>
            <a:srgbClr val="FFFFFF"/>
          </a:solidFill>
          <a:ln/>
          <a:effectLst>
            <a:outerShdw blurRad="63500" dist="38100" dir="162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10" name="Shape 5"/>
          <p:cNvSpPr/>
          <p:nvPr/>
        </p:nvSpPr>
        <p:spPr>
          <a:xfrm>
            <a:off x="6715354" y="2572207"/>
            <a:ext cx="1476756" cy="57607"/>
          </a:xfrm>
          <a:prstGeom prst="roundRect">
            <a:avLst>
              <a:gd name="adj" fmla="val 163851"/>
            </a:avLst>
          </a:prstGeom>
          <a:solidFill>
            <a:srgbClr val="64748B"/>
          </a:solidFill>
          <a:ln w="12700">
            <a:solidFill>
              <a:srgbClr val="64748B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1" name="Shape 6"/>
          <p:cNvSpPr/>
          <p:nvPr/>
        </p:nvSpPr>
        <p:spPr>
          <a:xfrm>
            <a:off x="8620049" y="2572207"/>
            <a:ext cx="1476756" cy="2057400"/>
          </a:xfrm>
          <a:prstGeom prst="roundRect">
            <a:avLst>
              <a:gd name="adj" fmla="val 6392"/>
            </a:avLst>
          </a:prstGeom>
          <a:solidFill>
            <a:srgbClr val="FFFFFF"/>
          </a:solidFill>
          <a:ln/>
          <a:effectLst>
            <a:outerShdw blurRad="63500" dist="38100" dir="162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12" name="Shape 7"/>
          <p:cNvSpPr/>
          <p:nvPr/>
        </p:nvSpPr>
        <p:spPr>
          <a:xfrm>
            <a:off x="8620049" y="2572207"/>
            <a:ext cx="1476756" cy="57607"/>
          </a:xfrm>
          <a:prstGeom prst="roundRect">
            <a:avLst>
              <a:gd name="adj" fmla="val 163851"/>
            </a:avLst>
          </a:prstGeom>
          <a:solidFill>
            <a:srgbClr val="3B82F6"/>
          </a:solidFill>
          <a:ln w="12700">
            <a:solidFill>
              <a:srgbClr val="3B82F6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13" name="Image 3" descr="preencoded.png"/>
          <p:cNvPicPr>
            <a:picLocks noChangeAspect="1"/>
          </p:cNvPicPr>
          <p:nvPr/>
        </p:nvPicPr>
        <p:blipFill>
          <a:blip r:embed="rId6"/>
          <a:srcRect l="-13" r="-13"/>
          <a:stretch/>
        </p:blipFill>
        <p:spPr>
          <a:xfrm>
            <a:off x="10524744" y="2572207"/>
            <a:ext cx="1476756" cy="2057400"/>
          </a:xfrm>
          <a:prstGeom prst="rect">
            <a:avLst/>
          </a:prstGeom>
        </p:spPr>
      </p:pic>
      <p:sp>
        <p:nvSpPr>
          <p:cNvPr id="14" name="Shape 8"/>
          <p:cNvSpPr/>
          <p:nvPr/>
        </p:nvSpPr>
        <p:spPr>
          <a:xfrm>
            <a:off x="4953305" y="4953305"/>
            <a:ext cx="6667805" cy="952805"/>
          </a:xfrm>
          <a:prstGeom prst="roundRect">
            <a:avLst>
              <a:gd name="adj" fmla="val 7678"/>
            </a:avLst>
          </a:prstGeom>
          <a:solidFill>
            <a:srgbClr val="FFFBEB"/>
          </a:solidFill>
          <a:ln/>
        </p:spPr>
        <p:txBody>
          <a:bodyPr/>
          <a:lstStyle/>
          <a:p>
            <a:endParaRPr lang="en-KR"/>
          </a:p>
        </p:txBody>
      </p:sp>
      <p:sp>
        <p:nvSpPr>
          <p:cNvPr id="15" name="Shape 9"/>
          <p:cNvSpPr/>
          <p:nvPr/>
        </p:nvSpPr>
        <p:spPr>
          <a:xfrm>
            <a:off x="4953305" y="4953305"/>
            <a:ext cx="47549" cy="952805"/>
          </a:xfrm>
          <a:prstGeom prst="roundRect">
            <a:avLst>
              <a:gd name="adj" fmla="val 153846"/>
            </a:avLst>
          </a:prstGeom>
          <a:solidFill>
            <a:srgbClr val="F59E0B"/>
          </a:solidFill>
          <a:ln w="12700">
            <a:solidFill>
              <a:srgbClr val="F59E0B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6" name="Text 10"/>
          <p:cNvSpPr txBox="1"/>
          <p:nvPr/>
        </p:nvSpPr>
        <p:spPr>
          <a:xfrm>
            <a:off x="571500" y="619049"/>
            <a:ext cx="98298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kern="0" spc="-75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1단계: 도착 즉시 세팅 (디테일의 완성)</a:t>
            </a:r>
            <a:endParaRPr lang="en-US" sz="2800" dirty="0"/>
          </a:p>
        </p:txBody>
      </p:sp>
      <p:sp>
        <p:nvSpPr>
          <p:cNvPr id="17" name="Text 11"/>
          <p:cNvSpPr txBox="1"/>
          <p:nvPr/>
        </p:nvSpPr>
        <p:spPr>
          <a:xfrm>
            <a:off x="571500" y="1190549"/>
            <a:ext cx="9715500" cy="2478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kern="0" spc="-37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행사장에 도착하자마자 진행되는 체계적인 병렬 세팅이 당일 현장 운영의 성패를 좌우합니다.</a:t>
            </a:r>
            <a:endParaRPr lang="en-US" sz="1300" dirty="0"/>
          </a:p>
        </p:txBody>
      </p:sp>
      <p:sp>
        <p:nvSpPr>
          <p:cNvPr id="18" name="Text 12"/>
          <p:cNvSpPr txBox="1"/>
          <p:nvPr/>
        </p:nvSpPr>
        <p:spPr>
          <a:xfrm>
            <a:off x="857707" y="2000707"/>
            <a:ext cx="3429000" cy="305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kern="0" spc="-37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현장 세팅 체크포인트</a:t>
            </a:r>
            <a:endParaRPr lang="en-US" sz="1600" dirty="0"/>
          </a:p>
        </p:txBody>
      </p:sp>
      <p:sp>
        <p:nvSpPr>
          <p:cNvPr id="19" name="Shape 13"/>
          <p:cNvSpPr/>
          <p:nvPr/>
        </p:nvSpPr>
        <p:spPr>
          <a:xfrm>
            <a:off x="857707" y="2714854"/>
            <a:ext cx="304495" cy="304495"/>
          </a:xfrm>
          <a:prstGeom prst="roundRect">
            <a:avLst>
              <a:gd name="adj" fmla="val 150150"/>
            </a:avLst>
          </a:prstGeom>
          <a:solidFill>
            <a:srgbClr val="EFF6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20" name="Image 4" descr="preencoded.png"/>
          <p:cNvPicPr>
            <a:picLocks noChangeAspect="1"/>
          </p:cNvPicPr>
          <p:nvPr/>
        </p:nvPicPr>
        <p:blipFill>
          <a:blip r:embed="rId7"/>
          <a:srcRect l="-2512" r="-2512"/>
          <a:stretch/>
        </p:blipFill>
        <p:spPr>
          <a:xfrm>
            <a:off x="957377" y="2800807"/>
            <a:ext cx="105156" cy="133502"/>
          </a:xfrm>
          <a:prstGeom prst="rect">
            <a:avLst/>
          </a:prstGeom>
        </p:spPr>
      </p:pic>
      <p:sp>
        <p:nvSpPr>
          <p:cNvPr id="21" name="Text 14"/>
          <p:cNvSpPr txBox="1"/>
          <p:nvPr/>
        </p:nvSpPr>
        <p:spPr>
          <a:xfrm>
            <a:off x="1285646" y="2667305"/>
            <a:ext cx="3001061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대관측 소통</a:t>
            </a:r>
            <a:endParaRPr lang="en-US" sz="1200" dirty="0"/>
          </a:p>
        </p:txBody>
      </p:sp>
      <p:sp>
        <p:nvSpPr>
          <p:cNvPr id="22" name="Text 15"/>
          <p:cNvSpPr txBox="1"/>
          <p:nvPr/>
        </p:nvSpPr>
        <p:spPr>
          <a:xfrm>
            <a:off x="1285646" y="2899562"/>
            <a:ext cx="3001061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냉난방, 스크린 전원 등 기본 인프라 확보</a:t>
            </a:r>
            <a:endParaRPr lang="en-US" sz="1000" dirty="0"/>
          </a:p>
        </p:txBody>
      </p:sp>
      <p:sp>
        <p:nvSpPr>
          <p:cNvPr id="23" name="Shape 16"/>
          <p:cNvSpPr/>
          <p:nvPr/>
        </p:nvSpPr>
        <p:spPr>
          <a:xfrm>
            <a:off x="857707" y="3381451"/>
            <a:ext cx="304495" cy="304495"/>
          </a:xfrm>
          <a:prstGeom prst="roundRect">
            <a:avLst>
              <a:gd name="adj" fmla="val 150150"/>
            </a:avLst>
          </a:prstGeom>
          <a:solidFill>
            <a:srgbClr val="EFF6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24" name="Image 5" descr="preencoded.png"/>
          <p:cNvPicPr>
            <a:picLocks noChangeAspect="1"/>
          </p:cNvPicPr>
          <p:nvPr/>
        </p:nvPicPr>
        <p:blipFill>
          <a:blip r:embed="rId8"/>
          <a:srcRect l="-2512" r="-2512"/>
          <a:stretch/>
        </p:blipFill>
        <p:spPr>
          <a:xfrm>
            <a:off x="957377" y="3467405"/>
            <a:ext cx="105156" cy="133502"/>
          </a:xfrm>
          <a:prstGeom prst="rect">
            <a:avLst/>
          </a:prstGeom>
        </p:spPr>
      </p:pic>
      <p:sp>
        <p:nvSpPr>
          <p:cNvPr id="25" name="Text 17"/>
          <p:cNvSpPr txBox="1"/>
          <p:nvPr/>
        </p:nvSpPr>
        <p:spPr>
          <a:xfrm>
            <a:off x="1285646" y="3333902"/>
            <a:ext cx="3001061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무대 집기 세팅</a:t>
            </a:r>
            <a:endParaRPr lang="en-US" sz="1200" dirty="0"/>
          </a:p>
        </p:txBody>
      </p:sp>
      <p:sp>
        <p:nvSpPr>
          <p:cNvPr id="26" name="Text 18"/>
          <p:cNvSpPr txBox="1"/>
          <p:nvPr/>
        </p:nvSpPr>
        <p:spPr>
          <a:xfrm>
            <a:off x="1285646" y="3566160"/>
            <a:ext cx="3007462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포디움, 마이크 스탠드, 의자 및 테이블 배치</a:t>
            </a:r>
            <a:endParaRPr lang="en-US" sz="1000" dirty="0"/>
          </a:p>
        </p:txBody>
      </p:sp>
      <p:sp>
        <p:nvSpPr>
          <p:cNvPr id="27" name="Shape 19"/>
          <p:cNvSpPr/>
          <p:nvPr/>
        </p:nvSpPr>
        <p:spPr>
          <a:xfrm>
            <a:off x="857707" y="4048049"/>
            <a:ext cx="304495" cy="304495"/>
          </a:xfrm>
          <a:prstGeom prst="roundRect">
            <a:avLst>
              <a:gd name="adj" fmla="val 150150"/>
            </a:avLst>
          </a:prstGeom>
          <a:solidFill>
            <a:srgbClr val="EFF6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28" name="Image 6" descr="preencoded.png"/>
          <p:cNvPicPr>
            <a:picLocks noChangeAspect="1"/>
          </p:cNvPicPr>
          <p:nvPr/>
        </p:nvPicPr>
        <p:blipFill>
          <a:blip r:embed="rId9"/>
          <a:srcRect t="-1100" b="-1100"/>
          <a:stretch/>
        </p:blipFill>
        <p:spPr>
          <a:xfrm>
            <a:off x="952805" y="4134002"/>
            <a:ext cx="114300" cy="133502"/>
          </a:xfrm>
          <a:prstGeom prst="rect">
            <a:avLst/>
          </a:prstGeom>
        </p:spPr>
      </p:pic>
      <p:sp>
        <p:nvSpPr>
          <p:cNvPr id="29" name="Text 20"/>
          <p:cNvSpPr txBox="1"/>
          <p:nvPr/>
        </p:nvSpPr>
        <p:spPr>
          <a:xfrm>
            <a:off x="1285646" y="4000500"/>
            <a:ext cx="3001061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객석 도면 배치</a:t>
            </a:r>
            <a:endParaRPr lang="en-US" sz="1200" dirty="0"/>
          </a:p>
        </p:txBody>
      </p:sp>
      <p:sp>
        <p:nvSpPr>
          <p:cNvPr id="30" name="Text 21"/>
          <p:cNvSpPr txBox="1"/>
          <p:nvPr/>
        </p:nvSpPr>
        <p:spPr>
          <a:xfrm>
            <a:off x="1285646" y="4232758"/>
            <a:ext cx="3001061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VIP석, 지정석, 일반석 사전 도면 맞춰 깔기</a:t>
            </a:r>
            <a:endParaRPr lang="en-US" sz="1000" dirty="0"/>
          </a:p>
        </p:txBody>
      </p:sp>
      <p:sp>
        <p:nvSpPr>
          <p:cNvPr id="31" name="Shape 22"/>
          <p:cNvSpPr/>
          <p:nvPr/>
        </p:nvSpPr>
        <p:spPr>
          <a:xfrm>
            <a:off x="857707" y="4714646"/>
            <a:ext cx="304495" cy="304495"/>
          </a:xfrm>
          <a:prstGeom prst="roundRect">
            <a:avLst>
              <a:gd name="adj" fmla="val 150150"/>
            </a:avLst>
          </a:prstGeom>
          <a:solidFill>
            <a:srgbClr val="EFF6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32" name="Image 7" descr="preencoded.png"/>
          <p:cNvPicPr>
            <a:picLocks noChangeAspect="1"/>
          </p:cNvPicPr>
          <p:nvPr/>
        </p:nvPicPr>
        <p:blipFill>
          <a:blip r:embed="rId10"/>
          <a:srcRect/>
          <a:stretch/>
        </p:blipFill>
        <p:spPr>
          <a:xfrm>
            <a:off x="942746" y="4800600"/>
            <a:ext cx="133502" cy="133502"/>
          </a:xfrm>
          <a:prstGeom prst="rect">
            <a:avLst/>
          </a:prstGeom>
        </p:spPr>
      </p:pic>
      <p:sp>
        <p:nvSpPr>
          <p:cNvPr id="33" name="Text 23"/>
          <p:cNvSpPr txBox="1"/>
          <p:nvPr/>
        </p:nvSpPr>
        <p:spPr>
          <a:xfrm>
            <a:off x="1285646" y="4667098"/>
            <a:ext cx="3001061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안내 및 다과 데스크</a:t>
            </a:r>
            <a:endParaRPr lang="en-US" sz="1200" dirty="0"/>
          </a:p>
        </p:txBody>
      </p:sp>
      <p:sp>
        <p:nvSpPr>
          <p:cNvPr id="34" name="Text 24"/>
          <p:cNvSpPr txBox="1"/>
          <p:nvPr/>
        </p:nvSpPr>
        <p:spPr>
          <a:xfrm>
            <a:off x="1285646" y="4899355"/>
            <a:ext cx="3001061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테이블보, 식순지/네임택/다과류 세팅</a:t>
            </a:r>
            <a:endParaRPr lang="en-US" sz="1000" dirty="0"/>
          </a:p>
        </p:txBody>
      </p:sp>
      <p:sp>
        <p:nvSpPr>
          <p:cNvPr id="35" name="Shape 25"/>
          <p:cNvSpPr/>
          <p:nvPr/>
        </p:nvSpPr>
        <p:spPr>
          <a:xfrm>
            <a:off x="857707" y="5381244"/>
            <a:ext cx="304495" cy="304495"/>
          </a:xfrm>
          <a:prstGeom prst="roundRect">
            <a:avLst>
              <a:gd name="adj" fmla="val 150150"/>
            </a:avLst>
          </a:prstGeom>
          <a:solidFill>
            <a:srgbClr val="EFF6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36" name="Image 8" descr="preencoded.png"/>
          <p:cNvPicPr>
            <a:picLocks noChangeAspect="1"/>
          </p:cNvPicPr>
          <p:nvPr/>
        </p:nvPicPr>
        <p:blipFill>
          <a:blip r:embed="rId11"/>
          <a:srcRect l="-837" r="-837"/>
          <a:stretch/>
        </p:blipFill>
        <p:spPr>
          <a:xfrm>
            <a:off x="933602" y="5467198"/>
            <a:ext cx="152705" cy="133502"/>
          </a:xfrm>
          <a:prstGeom prst="rect">
            <a:avLst/>
          </a:prstGeom>
        </p:spPr>
      </p:pic>
      <p:sp>
        <p:nvSpPr>
          <p:cNvPr id="37" name="Text 26"/>
          <p:cNvSpPr txBox="1"/>
          <p:nvPr/>
        </p:nvSpPr>
        <p:spPr>
          <a:xfrm>
            <a:off x="1285646" y="5333695"/>
            <a:ext cx="3001061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시청각 테스트 화면</a:t>
            </a:r>
            <a:endParaRPr lang="en-US" sz="1200" dirty="0"/>
          </a:p>
        </p:txBody>
      </p:sp>
      <p:sp>
        <p:nvSpPr>
          <p:cNvPr id="38" name="Text 27"/>
          <p:cNvSpPr txBox="1"/>
          <p:nvPr/>
        </p:nvSpPr>
        <p:spPr>
          <a:xfrm>
            <a:off x="1285646" y="5565953"/>
            <a:ext cx="3001061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스크린 연동 및 자리배치도 화면 출력</a:t>
            </a:r>
            <a:endParaRPr lang="en-US" sz="1000" dirty="0"/>
          </a:p>
        </p:txBody>
      </p:sp>
      <p:sp>
        <p:nvSpPr>
          <p:cNvPr id="39" name="Text 28"/>
          <p:cNvSpPr txBox="1"/>
          <p:nvPr/>
        </p:nvSpPr>
        <p:spPr>
          <a:xfrm>
            <a:off x="4953305" y="1714500"/>
            <a:ext cx="6734556" cy="305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kern="0" spc="-37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세팅 1시간 타임라인 (326 사례)</a:t>
            </a:r>
            <a:endParaRPr lang="en-US" sz="1600" dirty="0"/>
          </a:p>
        </p:txBody>
      </p:sp>
      <p:sp>
        <p:nvSpPr>
          <p:cNvPr id="40" name="Text 29"/>
          <p:cNvSpPr txBox="1"/>
          <p:nvPr/>
        </p:nvSpPr>
        <p:spPr>
          <a:xfrm>
            <a:off x="4953305" y="2095805"/>
            <a:ext cx="681045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13:00 도착부터 14:00 세팅 완료까지의 스태프 역할별 병렬 프로세스</a:t>
            </a:r>
            <a:endParaRPr lang="en-US" sz="1200" dirty="0"/>
          </a:p>
        </p:txBody>
      </p:sp>
      <p:pic>
        <p:nvPicPr>
          <p:cNvPr id="41" name="Image 9" descr="preencoded.png"/>
          <p:cNvPicPr>
            <a:picLocks noChangeAspect="1"/>
          </p:cNvPicPr>
          <p:nvPr/>
        </p:nvPicPr>
        <p:blipFill>
          <a:blip r:embed="rId12"/>
          <a:srcRect/>
          <a:stretch/>
        </p:blipFill>
        <p:spPr>
          <a:xfrm>
            <a:off x="5395874" y="2809951"/>
            <a:ext cx="304495" cy="304495"/>
          </a:xfrm>
          <a:prstGeom prst="rect">
            <a:avLst/>
          </a:prstGeom>
        </p:spPr>
      </p:pic>
      <p:sp>
        <p:nvSpPr>
          <p:cNvPr id="42" name="Text 30"/>
          <p:cNvSpPr txBox="1"/>
          <p:nvPr/>
        </p:nvSpPr>
        <p:spPr>
          <a:xfrm>
            <a:off x="4891126" y="3333902"/>
            <a:ext cx="1314907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75" dirty="0">
                <a:solidFill>
                  <a:srgbClr val="94A3B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13:00</a:t>
            </a:r>
            <a:endParaRPr lang="en-US" sz="900" dirty="0"/>
          </a:p>
        </p:txBody>
      </p:sp>
      <p:sp>
        <p:nvSpPr>
          <p:cNvPr id="43" name="Text 31"/>
          <p:cNvSpPr txBox="1"/>
          <p:nvPr/>
        </p:nvSpPr>
        <p:spPr>
          <a:xfrm>
            <a:off x="4879238" y="3571646"/>
            <a:ext cx="1337767" cy="2478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kern="0" spc="-37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도착 및 점검</a:t>
            </a:r>
            <a:endParaRPr lang="en-US" sz="1300" dirty="0"/>
          </a:p>
        </p:txBody>
      </p:sp>
      <p:sp>
        <p:nvSpPr>
          <p:cNvPr id="44" name="Text 32"/>
          <p:cNvSpPr txBox="1"/>
          <p:nvPr/>
        </p:nvSpPr>
        <p:spPr>
          <a:xfrm>
            <a:off x="4900270" y="3952951"/>
            <a:ext cx="1295705" cy="3529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대관 관리자 미팅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마이크/음향 테스트</a:t>
            </a:r>
            <a:endParaRPr lang="en-US" sz="900" dirty="0"/>
          </a:p>
        </p:txBody>
      </p:sp>
      <p:pic>
        <p:nvPicPr>
          <p:cNvPr id="45" name="Image 10" descr="preencoded.png"/>
          <p:cNvPicPr>
            <a:picLocks noChangeAspect="1"/>
          </p:cNvPicPr>
          <p:nvPr/>
        </p:nvPicPr>
        <p:blipFill>
          <a:blip r:embed="rId13"/>
          <a:srcRect l="-57" r="-57"/>
          <a:stretch/>
        </p:blipFill>
        <p:spPr>
          <a:xfrm>
            <a:off x="6400800" y="3381451"/>
            <a:ext cx="200254" cy="228600"/>
          </a:xfrm>
          <a:prstGeom prst="rect">
            <a:avLst/>
          </a:prstGeom>
        </p:spPr>
      </p:pic>
      <p:pic>
        <p:nvPicPr>
          <p:cNvPr id="46" name="Image 11" descr="preencoded.png"/>
          <p:cNvPicPr>
            <a:picLocks noChangeAspect="1"/>
          </p:cNvPicPr>
          <p:nvPr/>
        </p:nvPicPr>
        <p:blipFill>
          <a:blip r:embed="rId14"/>
          <a:srcRect l="-50" r="-50"/>
          <a:stretch/>
        </p:blipFill>
        <p:spPr>
          <a:xfrm>
            <a:off x="7282282" y="2809951"/>
            <a:ext cx="342900" cy="304495"/>
          </a:xfrm>
          <a:prstGeom prst="rect">
            <a:avLst/>
          </a:prstGeom>
        </p:spPr>
      </p:pic>
      <p:sp>
        <p:nvSpPr>
          <p:cNvPr id="47" name="Text 33"/>
          <p:cNvSpPr txBox="1"/>
          <p:nvPr/>
        </p:nvSpPr>
        <p:spPr>
          <a:xfrm>
            <a:off x="6795821" y="3333902"/>
            <a:ext cx="1314907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75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13:10</a:t>
            </a:r>
            <a:endParaRPr lang="en-US" sz="900" dirty="0"/>
          </a:p>
        </p:txBody>
      </p:sp>
      <p:sp>
        <p:nvSpPr>
          <p:cNvPr id="48" name="Text 34"/>
          <p:cNvSpPr txBox="1"/>
          <p:nvPr/>
        </p:nvSpPr>
        <p:spPr>
          <a:xfrm>
            <a:off x="6784848" y="3571646"/>
            <a:ext cx="1337767" cy="2478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kern="0" spc="-37" dirty="0">
                <a:solidFill>
                  <a:srgbClr val="1E293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집기 및 좌석</a:t>
            </a:r>
            <a:endParaRPr lang="en-US" sz="1300" dirty="0"/>
          </a:p>
        </p:txBody>
      </p:sp>
      <p:sp>
        <p:nvSpPr>
          <p:cNvPr id="49" name="Text 35"/>
          <p:cNvSpPr txBox="1"/>
          <p:nvPr/>
        </p:nvSpPr>
        <p:spPr>
          <a:xfrm>
            <a:off x="6805879" y="3952951"/>
            <a:ext cx="1295705" cy="3529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배치도 맞춤 의자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무대/포디움 위치</a:t>
            </a:r>
            <a:endParaRPr lang="en-US" sz="900" dirty="0"/>
          </a:p>
        </p:txBody>
      </p:sp>
      <p:pic>
        <p:nvPicPr>
          <p:cNvPr id="50" name="Image 12" descr="preencoded.png"/>
          <p:cNvPicPr>
            <a:picLocks noChangeAspect="1"/>
          </p:cNvPicPr>
          <p:nvPr/>
        </p:nvPicPr>
        <p:blipFill>
          <a:blip r:embed="rId15"/>
          <a:srcRect l="-57" r="-57"/>
          <a:stretch/>
        </p:blipFill>
        <p:spPr>
          <a:xfrm>
            <a:off x="8305495" y="3381451"/>
            <a:ext cx="200254" cy="228600"/>
          </a:xfrm>
          <a:prstGeom prst="rect">
            <a:avLst/>
          </a:prstGeom>
        </p:spPr>
      </p:pic>
      <p:pic>
        <p:nvPicPr>
          <p:cNvPr id="51" name="Image 13" descr="preencoded.png"/>
          <p:cNvPicPr>
            <a:picLocks noChangeAspect="1"/>
          </p:cNvPicPr>
          <p:nvPr/>
        </p:nvPicPr>
        <p:blipFill>
          <a:blip r:embed="rId16"/>
          <a:srcRect l="-107" r="-107"/>
          <a:stretch/>
        </p:blipFill>
        <p:spPr>
          <a:xfrm>
            <a:off x="9225382" y="2809951"/>
            <a:ext cx="267005" cy="304495"/>
          </a:xfrm>
          <a:prstGeom prst="rect">
            <a:avLst/>
          </a:prstGeom>
        </p:spPr>
      </p:pic>
      <p:sp>
        <p:nvSpPr>
          <p:cNvPr id="52" name="Text 36"/>
          <p:cNvSpPr txBox="1"/>
          <p:nvPr/>
        </p:nvSpPr>
        <p:spPr>
          <a:xfrm>
            <a:off x="8701430" y="3333902"/>
            <a:ext cx="1314907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75" dirty="0">
                <a:solidFill>
                  <a:srgbClr val="3B82F6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13:20</a:t>
            </a:r>
            <a:endParaRPr lang="en-US" sz="900" dirty="0"/>
          </a:p>
        </p:txBody>
      </p:sp>
      <p:sp>
        <p:nvSpPr>
          <p:cNvPr id="53" name="Text 37"/>
          <p:cNvSpPr txBox="1"/>
          <p:nvPr/>
        </p:nvSpPr>
        <p:spPr>
          <a:xfrm>
            <a:off x="8689543" y="3571646"/>
            <a:ext cx="1337767" cy="2478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kern="0" spc="-37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데스크 및 전시</a:t>
            </a:r>
            <a:endParaRPr lang="en-US" sz="1300" dirty="0"/>
          </a:p>
        </p:txBody>
      </p:sp>
      <p:sp>
        <p:nvSpPr>
          <p:cNvPr id="54" name="Text 38"/>
          <p:cNvSpPr txBox="1"/>
          <p:nvPr/>
        </p:nvSpPr>
        <p:spPr>
          <a:xfrm>
            <a:off x="8710574" y="3952951"/>
            <a:ext cx="1295705" cy="3529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안내/다과 테이블 세팅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폼보드 및 배너 설치</a:t>
            </a:r>
            <a:endParaRPr lang="en-US" sz="900" dirty="0"/>
          </a:p>
        </p:txBody>
      </p:sp>
      <p:pic>
        <p:nvPicPr>
          <p:cNvPr id="55" name="Image 14" descr="preencoded.png"/>
          <p:cNvPicPr>
            <a:picLocks noChangeAspect="1"/>
          </p:cNvPicPr>
          <p:nvPr/>
        </p:nvPicPr>
        <p:blipFill>
          <a:blip r:embed="rId17"/>
          <a:srcRect l="-57" r="-57"/>
          <a:stretch/>
        </p:blipFill>
        <p:spPr>
          <a:xfrm>
            <a:off x="10211105" y="3381451"/>
            <a:ext cx="200254" cy="228600"/>
          </a:xfrm>
          <a:prstGeom prst="rect">
            <a:avLst/>
          </a:prstGeom>
        </p:spPr>
      </p:pic>
      <p:pic>
        <p:nvPicPr>
          <p:cNvPr id="56" name="Image 15" descr="preencoded.png"/>
          <p:cNvPicPr>
            <a:picLocks noChangeAspect="1"/>
          </p:cNvPicPr>
          <p:nvPr/>
        </p:nvPicPr>
        <p:blipFill>
          <a:blip r:embed="rId18"/>
          <a:srcRect l="-525" r="-525"/>
          <a:stretch/>
        </p:blipFill>
        <p:spPr>
          <a:xfrm>
            <a:off x="11120018" y="2809951"/>
            <a:ext cx="286207" cy="323698"/>
          </a:xfrm>
          <a:prstGeom prst="rect">
            <a:avLst/>
          </a:prstGeom>
        </p:spPr>
      </p:pic>
      <p:sp>
        <p:nvSpPr>
          <p:cNvPr id="57" name="Text 39"/>
          <p:cNvSpPr txBox="1"/>
          <p:nvPr/>
        </p:nvSpPr>
        <p:spPr>
          <a:xfrm>
            <a:off x="10606126" y="3333902"/>
            <a:ext cx="1314907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75" dirty="0">
                <a:solidFill>
                  <a:srgbClr val="1D4ED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13:30~13:55</a:t>
            </a:r>
            <a:endParaRPr lang="en-US" sz="900" dirty="0"/>
          </a:p>
        </p:txBody>
      </p:sp>
      <p:sp>
        <p:nvSpPr>
          <p:cNvPr id="58" name="Text 40"/>
          <p:cNvSpPr txBox="1"/>
          <p:nvPr/>
        </p:nvSpPr>
        <p:spPr>
          <a:xfrm>
            <a:off x="10531145" y="3571646"/>
            <a:ext cx="1464869" cy="2478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kern="0" spc="-37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테스트 및 리허설</a:t>
            </a:r>
            <a:endParaRPr lang="en-US" sz="1300" dirty="0"/>
          </a:p>
        </p:txBody>
      </p:sp>
      <p:sp>
        <p:nvSpPr>
          <p:cNvPr id="59" name="Text 41"/>
          <p:cNvSpPr txBox="1"/>
          <p:nvPr/>
        </p:nvSpPr>
        <p:spPr>
          <a:xfrm>
            <a:off x="10615270" y="3952951"/>
            <a:ext cx="1295705" cy="3529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1E40A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배치도 화면 출력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1E40A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사회/전체 리허설</a:t>
            </a:r>
            <a:endParaRPr lang="en-US" sz="900" dirty="0"/>
          </a:p>
        </p:txBody>
      </p:sp>
      <p:pic>
        <p:nvPicPr>
          <p:cNvPr id="60" name="Image 16" descr="preencoded.png"/>
          <p:cNvPicPr>
            <a:picLocks noChangeAspect="1"/>
          </p:cNvPicPr>
          <p:nvPr/>
        </p:nvPicPr>
        <p:blipFill>
          <a:blip r:embed="rId19"/>
          <a:srcRect l="-133" r="-133"/>
          <a:stretch/>
        </p:blipFill>
        <p:spPr>
          <a:xfrm>
            <a:off x="5296205" y="5315407"/>
            <a:ext cx="171907" cy="228600"/>
          </a:xfrm>
          <a:prstGeom prst="rect">
            <a:avLst/>
          </a:prstGeom>
        </p:spPr>
      </p:pic>
      <p:sp>
        <p:nvSpPr>
          <p:cNvPr id="61" name="Text 42"/>
          <p:cNvSpPr txBox="1"/>
          <p:nvPr/>
        </p:nvSpPr>
        <p:spPr>
          <a:xfrm>
            <a:off x="5715000" y="5143500"/>
            <a:ext cx="5734202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B4530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실무 팁 (Quick Tip)</a:t>
            </a:r>
            <a:endParaRPr lang="en-US" sz="1100" dirty="0"/>
          </a:p>
        </p:txBody>
      </p:sp>
      <p:sp>
        <p:nvSpPr>
          <p:cNvPr id="62" name="Text 43"/>
          <p:cNvSpPr txBox="1"/>
          <p:nvPr/>
        </p:nvSpPr>
        <p:spPr>
          <a:xfrm>
            <a:off x="5715000" y="5381244"/>
            <a:ext cx="5696712" cy="4005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51A0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세팅 직후 가장 먼저 메인 스크린에 '행사장 자리 배치도'를 띄워두세요. 다수의 스태프들이 각자의 담당 구역과 VIP 위치를 시각적으로 즉시 파악할 수 있어 세팅 및 안내 속도가 극대화됩니다.</a:t>
            </a:r>
            <a:endParaRPr lang="en-US" sz="10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12191695" cy="857707"/>
          </a:xfrm>
          <a:prstGeom prst="rect">
            <a:avLst/>
          </a:prstGeom>
          <a:solidFill>
            <a:srgbClr val="1E3A5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5" name="Shape 3"/>
          <p:cNvSpPr/>
          <p:nvPr/>
        </p:nvSpPr>
        <p:spPr>
          <a:xfrm>
            <a:off x="571500" y="1524305"/>
            <a:ext cx="11087100" cy="2324405"/>
          </a:xfrm>
          <a:prstGeom prst="roundRect">
            <a:avLst>
              <a:gd name="adj" fmla="val 2580"/>
            </a:avLst>
          </a:prstGeom>
          <a:solidFill>
            <a:srgbClr val="F8FAFC"/>
          </a:solidFill>
          <a:ln w="254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6" name="Shape 4"/>
          <p:cNvSpPr/>
          <p:nvPr/>
        </p:nvSpPr>
        <p:spPr>
          <a:xfrm>
            <a:off x="571500" y="4476902"/>
            <a:ext cx="11087100" cy="2229307"/>
          </a:xfrm>
          <a:prstGeom prst="roundRect">
            <a:avLst>
              <a:gd name="adj" fmla="val 2805"/>
            </a:avLst>
          </a:prstGeom>
          <a:solidFill>
            <a:srgbClr val="F8FAFC"/>
          </a:solidFill>
          <a:ln w="254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7" name="Shape 5"/>
          <p:cNvSpPr/>
          <p:nvPr/>
        </p:nvSpPr>
        <p:spPr>
          <a:xfrm>
            <a:off x="952805" y="1809598"/>
            <a:ext cx="1447495" cy="1733702"/>
          </a:xfrm>
          <a:prstGeom prst="roundRect">
            <a:avLst>
              <a:gd name="adj" fmla="val 3325"/>
            </a:avLst>
          </a:prstGeom>
          <a:solidFill>
            <a:srgbClr val="E2E8F0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8" name="Shape 6"/>
          <p:cNvSpPr/>
          <p:nvPr/>
        </p:nvSpPr>
        <p:spPr>
          <a:xfrm>
            <a:off x="3238805" y="2095805"/>
            <a:ext cx="780898" cy="1162202"/>
          </a:xfrm>
          <a:prstGeom prst="roundRect">
            <a:avLst>
              <a:gd name="adj" fmla="val 17136"/>
            </a:avLst>
          </a:prstGeom>
          <a:solidFill>
            <a:srgbClr val="FEE2E2"/>
          </a:solidFill>
          <a:ln w="12700">
            <a:solidFill>
              <a:srgbClr val="FCA5A5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9" name="Shape 7"/>
          <p:cNvSpPr/>
          <p:nvPr/>
        </p:nvSpPr>
        <p:spPr>
          <a:xfrm>
            <a:off x="4381805" y="1809598"/>
            <a:ext cx="2115007" cy="1733702"/>
          </a:xfrm>
          <a:prstGeom prst="roundRect">
            <a:avLst>
              <a:gd name="adj" fmla="val 3478"/>
            </a:avLst>
          </a:prstGeom>
          <a:solidFill>
            <a:srgbClr val="DBEAFE"/>
          </a:solidFill>
          <a:ln w="12700">
            <a:solidFill>
              <a:srgbClr val="BFDBFE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0" name="Shape 8"/>
          <p:cNvSpPr/>
          <p:nvPr/>
        </p:nvSpPr>
        <p:spPr>
          <a:xfrm>
            <a:off x="6858000" y="1809598"/>
            <a:ext cx="2400300" cy="1733702"/>
          </a:xfrm>
          <a:prstGeom prst="roundRect">
            <a:avLst>
              <a:gd name="adj" fmla="val 3478"/>
            </a:avLst>
          </a:prstGeom>
          <a:solidFill>
            <a:srgbClr val="DCFCE7"/>
          </a:solidFill>
          <a:ln w="12700">
            <a:solidFill>
              <a:srgbClr val="BBF7D0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1" name="Shape 9"/>
          <p:cNvSpPr/>
          <p:nvPr/>
        </p:nvSpPr>
        <p:spPr>
          <a:xfrm>
            <a:off x="9810598" y="3047695"/>
            <a:ext cx="1447495" cy="590702"/>
          </a:xfrm>
          <a:prstGeom prst="roundRect">
            <a:avLst>
              <a:gd name="adj" fmla="val 19974"/>
            </a:avLst>
          </a:prstGeom>
          <a:solidFill>
            <a:srgbClr val="F3E8FF"/>
          </a:solidFill>
          <a:ln w="12700">
            <a:solidFill>
              <a:srgbClr val="D8B4FE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2" name="Shape 10"/>
          <p:cNvSpPr/>
          <p:nvPr/>
        </p:nvSpPr>
        <p:spPr>
          <a:xfrm>
            <a:off x="952805" y="4667098"/>
            <a:ext cx="1162202" cy="1828800"/>
          </a:xfrm>
          <a:prstGeom prst="roundRect">
            <a:avLst>
              <a:gd name="adj" fmla="val 5159"/>
            </a:avLst>
          </a:prstGeom>
          <a:solidFill>
            <a:srgbClr val="E2E8F0"/>
          </a:solidFill>
          <a:ln w="1270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3" name="Shape 11"/>
          <p:cNvSpPr/>
          <p:nvPr/>
        </p:nvSpPr>
        <p:spPr>
          <a:xfrm>
            <a:off x="2381098" y="4667098"/>
            <a:ext cx="3353105" cy="780898"/>
          </a:xfrm>
          <a:prstGeom prst="roundRect">
            <a:avLst>
              <a:gd name="adj" fmla="val 11424"/>
            </a:avLst>
          </a:prstGeom>
          <a:solidFill>
            <a:srgbClr val="E0F2FE"/>
          </a:solidFill>
          <a:ln w="12700">
            <a:solidFill>
              <a:srgbClr val="93C5FD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4" name="Shape 12"/>
          <p:cNvSpPr/>
          <p:nvPr/>
        </p:nvSpPr>
        <p:spPr>
          <a:xfrm>
            <a:off x="2381098" y="5715000"/>
            <a:ext cx="3353105" cy="780898"/>
          </a:xfrm>
          <a:prstGeom prst="roundRect">
            <a:avLst>
              <a:gd name="adj" fmla="val 11424"/>
            </a:avLst>
          </a:prstGeom>
          <a:solidFill>
            <a:srgbClr val="E0F2FE"/>
          </a:solidFill>
          <a:ln w="12700">
            <a:solidFill>
              <a:srgbClr val="93C5FD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5" name="Shape 13"/>
          <p:cNvSpPr/>
          <p:nvPr/>
        </p:nvSpPr>
        <p:spPr>
          <a:xfrm>
            <a:off x="6953098" y="4667098"/>
            <a:ext cx="3353105" cy="780898"/>
          </a:xfrm>
          <a:prstGeom prst="roundRect">
            <a:avLst>
              <a:gd name="adj" fmla="val 11424"/>
            </a:avLst>
          </a:prstGeom>
          <a:solidFill>
            <a:srgbClr val="E0F2FE"/>
          </a:solidFill>
          <a:ln w="12700">
            <a:solidFill>
              <a:srgbClr val="93C5FD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6" name="Shape 14"/>
          <p:cNvSpPr/>
          <p:nvPr/>
        </p:nvSpPr>
        <p:spPr>
          <a:xfrm>
            <a:off x="6953098" y="5715000"/>
            <a:ext cx="3353105" cy="780898"/>
          </a:xfrm>
          <a:prstGeom prst="roundRect">
            <a:avLst>
              <a:gd name="adj" fmla="val 11424"/>
            </a:avLst>
          </a:prstGeom>
          <a:solidFill>
            <a:srgbClr val="E0F2FE"/>
          </a:solidFill>
          <a:ln w="12700">
            <a:solidFill>
              <a:srgbClr val="93C5FD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7" name="Shape 15"/>
          <p:cNvSpPr/>
          <p:nvPr/>
        </p:nvSpPr>
        <p:spPr>
          <a:xfrm>
            <a:off x="6048756" y="4476902"/>
            <a:ext cx="571500" cy="114300"/>
          </a:xfrm>
          <a:prstGeom prst="roundRect">
            <a:avLst>
              <a:gd name="adj" fmla="val 266667"/>
            </a:avLst>
          </a:prstGeom>
          <a:solidFill>
            <a:srgbClr val="22C55E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8" name="Shape 16"/>
          <p:cNvSpPr/>
          <p:nvPr/>
        </p:nvSpPr>
        <p:spPr>
          <a:xfrm>
            <a:off x="6048756" y="6553505"/>
            <a:ext cx="571500" cy="114300"/>
          </a:xfrm>
          <a:prstGeom prst="roundRect">
            <a:avLst>
              <a:gd name="adj" fmla="val 266667"/>
            </a:avLst>
          </a:prstGeom>
          <a:solidFill>
            <a:srgbClr val="22C55E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9" name="Shape 17"/>
          <p:cNvSpPr/>
          <p:nvPr/>
        </p:nvSpPr>
        <p:spPr>
          <a:xfrm>
            <a:off x="10477195" y="5286146"/>
            <a:ext cx="972007" cy="590702"/>
          </a:xfrm>
          <a:prstGeom prst="roundRect">
            <a:avLst>
              <a:gd name="adj" fmla="val 19974"/>
            </a:avLst>
          </a:prstGeom>
          <a:solidFill>
            <a:srgbClr val="F3E8FF"/>
          </a:solidFill>
          <a:ln w="12700">
            <a:solidFill>
              <a:srgbClr val="D8B4FE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20" name="Shape 18"/>
          <p:cNvSpPr/>
          <p:nvPr/>
        </p:nvSpPr>
        <p:spPr>
          <a:xfrm>
            <a:off x="2095805" y="2476195"/>
            <a:ext cx="571500" cy="381305"/>
          </a:xfrm>
          <a:prstGeom prst="roundRect">
            <a:avLst>
              <a:gd name="adj" fmla="val 47962"/>
            </a:avLst>
          </a:prstGeom>
          <a:solidFill>
            <a:srgbClr val="64748B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21" name="Text 19"/>
          <p:cNvSpPr txBox="1"/>
          <p:nvPr/>
        </p:nvSpPr>
        <p:spPr>
          <a:xfrm>
            <a:off x="952805" y="209398"/>
            <a:ext cx="733440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kern="0" spc="-75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[실전 사례] 무대·좌석 세팅 </a:t>
            </a:r>
            <a:endParaRPr lang="en-US" sz="2400" dirty="0"/>
          </a:p>
        </p:txBody>
      </p:sp>
      <p:pic>
        <p:nvPicPr>
          <p:cNvPr id="22" name="Image 0" descr="preencoded.png"/>
          <p:cNvPicPr>
            <a:picLocks noChangeAspect="1"/>
          </p:cNvPicPr>
          <p:nvPr/>
        </p:nvPicPr>
        <p:blipFill>
          <a:blip r:embed="rId3"/>
          <a:srcRect t="-1318" b="-1318"/>
          <a:stretch/>
        </p:blipFill>
        <p:spPr>
          <a:xfrm>
            <a:off x="476402" y="295351"/>
            <a:ext cx="333756" cy="304495"/>
          </a:xfrm>
          <a:prstGeom prst="rect">
            <a:avLst/>
          </a:prstGeom>
        </p:spPr>
      </p:pic>
      <p:sp>
        <p:nvSpPr>
          <p:cNvPr id="23" name="Text 20"/>
          <p:cNvSpPr txBox="1"/>
          <p:nvPr/>
        </p:nvSpPr>
        <p:spPr>
          <a:xfrm>
            <a:off x="571500" y="1047902"/>
            <a:ext cx="11163910" cy="305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kern="0" spc="-37" dirty="0">
                <a:solidFill>
                  <a:srgbClr val="2C5AA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■ 중형 사례: 총 72석 구성 (지정석 4 / VIP석 32 / 일반석 36) - </a:t>
            </a:r>
            <a:r>
              <a:rPr lang="en-US" sz="1300" b="1" kern="0" spc="-37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북콘서트홀 기준 평면도</a:t>
            </a:r>
            <a:endParaRPr lang="en-US" sz="1600" dirty="0"/>
          </a:p>
        </p:txBody>
      </p:sp>
      <p:sp>
        <p:nvSpPr>
          <p:cNvPr id="24" name="Text 21"/>
          <p:cNvSpPr txBox="1"/>
          <p:nvPr/>
        </p:nvSpPr>
        <p:spPr>
          <a:xfrm>
            <a:off x="895198" y="2523744"/>
            <a:ext cx="1543507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메인 무대</a:t>
            </a:r>
            <a:endParaRPr lang="en-US" sz="1500" dirty="0"/>
          </a:p>
        </p:txBody>
      </p:sp>
      <p:sp>
        <p:nvSpPr>
          <p:cNvPr id="25" name="Text 22"/>
          <p:cNvSpPr txBox="1"/>
          <p:nvPr/>
        </p:nvSpPr>
        <p:spPr>
          <a:xfrm>
            <a:off x="2057400" y="2572207"/>
            <a:ext cx="648310" cy="1627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포디움</a:t>
            </a:r>
            <a:endParaRPr lang="en-US" sz="900" dirty="0"/>
          </a:p>
        </p:txBody>
      </p:sp>
      <p:sp>
        <p:nvSpPr>
          <p:cNvPr id="26" name="Text 23"/>
          <p:cNvSpPr txBox="1"/>
          <p:nvPr/>
        </p:nvSpPr>
        <p:spPr>
          <a:xfrm>
            <a:off x="3209544" y="2428646"/>
            <a:ext cx="819302" cy="4005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991B1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지정석</a:t>
            </a:r>
            <a:endParaRPr lang="en-US" sz="1200" dirty="0"/>
          </a:p>
          <a:p>
            <a:pPr marL="0" indent="0" algn="ctr">
              <a:buNone/>
            </a:pPr>
            <a:r>
              <a:rPr lang="en-US" sz="1000" b="1" dirty="0">
                <a:solidFill>
                  <a:srgbClr val="991B1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(4석)</a:t>
            </a:r>
            <a:endParaRPr lang="en-US" sz="1200" dirty="0"/>
          </a:p>
        </p:txBody>
      </p:sp>
      <p:sp>
        <p:nvSpPr>
          <p:cNvPr id="27" name="Text 24"/>
          <p:cNvSpPr txBox="1"/>
          <p:nvPr/>
        </p:nvSpPr>
        <p:spPr>
          <a:xfrm>
            <a:off x="4339742" y="2523744"/>
            <a:ext cx="2179930" cy="2478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E3A8A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VIP 구역 (32석)</a:t>
            </a:r>
            <a:endParaRPr lang="en-US" sz="1300" dirty="0"/>
          </a:p>
        </p:txBody>
      </p:sp>
      <p:sp>
        <p:nvSpPr>
          <p:cNvPr id="28" name="Text 25"/>
          <p:cNvSpPr txBox="1"/>
          <p:nvPr/>
        </p:nvSpPr>
        <p:spPr>
          <a:xfrm>
            <a:off x="6810451" y="2523744"/>
            <a:ext cx="2477110" cy="2478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66534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일반 구역 (36석)</a:t>
            </a:r>
            <a:endParaRPr lang="en-US" sz="1300" dirty="0"/>
          </a:p>
        </p:txBody>
      </p:sp>
      <p:sp>
        <p:nvSpPr>
          <p:cNvPr id="29" name="Text 26"/>
          <p:cNvSpPr txBox="1"/>
          <p:nvPr/>
        </p:nvSpPr>
        <p:spPr>
          <a:xfrm>
            <a:off x="10267798" y="3219602"/>
            <a:ext cx="1086307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581C87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안내 데스크</a:t>
            </a:r>
            <a:endParaRPr lang="en-US" sz="1200" dirty="0"/>
          </a:p>
        </p:txBody>
      </p:sp>
      <p:pic>
        <p:nvPicPr>
          <p:cNvPr id="30" name="Image 1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10039198" y="3267151"/>
            <a:ext cx="152705" cy="152705"/>
          </a:xfrm>
          <a:prstGeom prst="rect">
            <a:avLst/>
          </a:prstGeom>
        </p:spPr>
      </p:pic>
      <p:sp>
        <p:nvSpPr>
          <p:cNvPr id="31" name="Text 27"/>
          <p:cNvSpPr txBox="1"/>
          <p:nvPr/>
        </p:nvSpPr>
        <p:spPr>
          <a:xfrm>
            <a:off x="11007547" y="3666744"/>
            <a:ext cx="499262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EF4444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입 구</a:t>
            </a:r>
            <a:endParaRPr lang="en-US" sz="1000" dirty="0"/>
          </a:p>
        </p:txBody>
      </p:sp>
      <p:pic>
        <p:nvPicPr>
          <p:cNvPr id="32" name="Image 2" descr="preencoded.png"/>
          <p:cNvPicPr>
            <a:picLocks noChangeAspect="1"/>
          </p:cNvPicPr>
          <p:nvPr/>
        </p:nvPicPr>
        <p:blipFill>
          <a:blip r:embed="rId5"/>
          <a:srcRect l="-837" r="-837"/>
          <a:stretch/>
        </p:blipFill>
        <p:spPr>
          <a:xfrm>
            <a:off x="10807294" y="3702406"/>
            <a:ext cx="152705" cy="133502"/>
          </a:xfrm>
          <a:prstGeom prst="rect">
            <a:avLst/>
          </a:prstGeom>
        </p:spPr>
      </p:pic>
      <p:sp>
        <p:nvSpPr>
          <p:cNvPr id="33" name="Text 28"/>
          <p:cNvSpPr txBox="1"/>
          <p:nvPr/>
        </p:nvSpPr>
        <p:spPr>
          <a:xfrm>
            <a:off x="571500" y="4000500"/>
            <a:ext cx="11239805" cy="305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kern="0" spc="-37" dirty="0">
                <a:solidFill>
                  <a:srgbClr val="2C5AA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■ 대형 사례: 300+석 구성 (극장식 배치 및 안전통로 확보) - </a:t>
            </a:r>
            <a:r>
              <a:rPr lang="en-US" sz="1300" b="1" kern="0" spc="-37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대형 홀 기준 평면도</a:t>
            </a:r>
            <a:endParaRPr lang="en-US" sz="1600" dirty="0"/>
          </a:p>
        </p:txBody>
      </p:sp>
      <p:sp>
        <p:nvSpPr>
          <p:cNvPr id="34" name="Text 29"/>
          <p:cNvSpPr txBox="1"/>
          <p:nvPr/>
        </p:nvSpPr>
        <p:spPr>
          <a:xfrm>
            <a:off x="907085" y="5477256"/>
            <a:ext cx="1234440" cy="2478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대형 무대</a:t>
            </a:r>
            <a:endParaRPr lang="en-US" sz="1300" dirty="0"/>
          </a:p>
        </p:txBody>
      </p:sp>
      <p:sp>
        <p:nvSpPr>
          <p:cNvPr id="35" name="Text 30"/>
          <p:cNvSpPr txBox="1"/>
          <p:nvPr/>
        </p:nvSpPr>
        <p:spPr>
          <a:xfrm>
            <a:off x="2286000" y="4934102"/>
            <a:ext cx="3525012" cy="2478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2C5AA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좌석 구역 A</a:t>
            </a:r>
            <a:endParaRPr lang="en-US" sz="1300" dirty="0"/>
          </a:p>
        </p:txBody>
      </p:sp>
      <p:sp>
        <p:nvSpPr>
          <p:cNvPr id="36" name="Text 31"/>
          <p:cNvSpPr txBox="1"/>
          <p:nvPr/>
        </p:nvSpPr>
        <p:spPr>
          <a:xfrm>
            <a:off x="2286000" y="5982005"/>
            <a:ext cx="3525012" cy="2478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2C5AA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좌석 구역 B</a:t>
            </a:r>
            <a:endParaRPr lang="en-US" sz="1300" dirty="0"/>
          </a:p>
        </p:txBody>
      </p:sp>
      <p:sp>
        <p:nvSpPr>
          <p:cNvPr id="37" name="Text 32"/>
          <p:cNvSpPr txBox="1"/>
          <p:nvPr/>
        </p:nvSpPr>
        <p:spPr>
          <a:xfrm>
            <a:off x="6858000" y="4934102"/>
            <a:ext cx="3525012" cy="2478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2C5AA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좌석 구역 C</a:t>
            </a:r>
            <a:endParaRPr lang="en-US" sz="1300" dirty="0"/>
          </a:p>
        </p:txBody>
      </p:sp>
      <p:sp>
        <p:nvSpPr>
          <p:cNvPr id="38" name="Text 33"/>
          <p:cNvSpPr txBox="1"/>
          <p:nvPr/>
        </p:nvSpPr>
        <p:spPr>
          <a:xfrm>
            <a:off x="6858000" y="5982005"/>
            <a:ext cx="3525012" cy="2478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2C5AA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좌석 구역 D</a:t>
            </a:r>
            <a:endParaRPr lang="en-US" sz="1300" dirty="0"/>
          </a:p>
        </p:txBody>
      </p:sp>
      <p:sp>
        <p:nvSpPr>
          <p:cNvPr id="39" name="Text 34"/>
          <p:cNvSpPr txBox="1"/>
          <p:nvPr/>
        </p:nvSpPr>
        <p:spPr>
          <a:xfrm>
            <a:off x="2324405" y="5497134"/>
            <a:ext cx="3448202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kern="0" spc="15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◀ 가로 안전 통로 ▶</a:t>
            </a:r>
            <a:endParaRPr lang="en-US" sz="1000" dirty="0"/>
          </a:p>
        </p:txBody>
      </p:sp>
      <p:sp>
        <p:nvSpPr>
          <p:cNvPr id="40" name="Text 35"/>
          <p:cNvSpPr txBox="1"/>
          <p:nvPr/>
        </p:nvSpPr>
        <p:spPr>
          <a:xfrm>
            <a:off x="6896405" y="5497134"/>
            <a:ext cx="3448202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kern="0" spc="15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◀ 가로 안전 통로 ▶</a:t>
            </a:r>
            <a:endParaRPr lang="en-US" sz="1000" dirty="0"/>
          </a:p>
        </p:txBody>
      </p:sp>
      <p:sp>
        <p:nvSpPr>
          <p:cNvPr id="41" name="Text 36"/>
          <p:cNvSpPr txBox="1"/>
          <p:nvPr/>
        </p:nvSpPr>
        <p:spPr>
          <a:xfrm>
            <a:off x="5810112" y="4876495"/>
            <a:ext cx="10296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▲</a:t>
            </a:r>
          </a:p>
          <a:p>
            <a:pPr algn="ctr"/>
            <a:r>
              <a:rPr lang="en-US" sz="1000" dirty="0" err="1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세로</a:t>
            </a:r>
            <a:r>
              <a:rPr lang="en-US" sz="10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</a:t>
            </a:r>
            <a:r>
              <a:rPr lang="en-US" sz="1000" dirty="0" err="1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안전</a:t>
            </a:r>
            <a:r>
              <a:rPr lang="en-US" sz="10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</a:t>
            </a:r>
            <a:r>
              <a:rPr lang="en-US" sz="1000" dirty="0" err="1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통로</a:t>
            </a:r>
            <a:endParaRPr lang="en-US" sz="1000" dirty="0"/>
          </a:p>
        </p:txBody>
      </p:sp>
      <p:sp>
        <p:nvSpPr>
          <p:cNvPr id="43" name="Text 38"/>
          <p:cNvSpPr txBox="1"/>
          <p:nvPr/>
        </p:nvSpPr>
        <p:spPr>
          <a:xfrm>
            <a:off x="5838444" y="5928009"/>
            <a:ext cx="1010412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세로 </a:t>
            </a:r>
            <a:r>
              <a:rPr lang="en-US" sz="1000" dirty="0" err="1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안전</a:t>
            </a:r>
            <a:r>
              <a:rPr lang="en-US" sz="10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</a:t>
            </a:r>
            <a:r>
              <a:rPr lang="en-US" sz="1000" dirty="0" err="1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통로</a:t>
            </a:r>
            <a:endParaRPr lang="en-US" sz="1000" dirty="0">
              <a:solidFill>
                <a:srgbClr val="64748B"/>
              </a:solidFill>
              <a:latin typeface="Noto Sans KR" pitchFamily="34" charset="0"/>
              <a:ea typeface="Noto Sans KR" pitchFamily="34" charset="-122"/>
              <a:cs typeface="Noto Sans KR" pitchFamily="34" charset="-120"/>
            </a:endParaRPr>
          </a:p>
          <a:p>
            <a:pPr marL="0" indent="0" algn="ctr">
              <a:buNone/>
            </a:pPr>
            <a:r>
              <a:rPr lang="en-US" sz="10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▼</a:t>
            </a:r>
            <a:endParaRPr lang="en-US" sz="1000" dirty="0"/>
          </a:p>
        </p:txBody>
      </p:sp>
      <p:sp>
        <p:nvSpPr>
          <p:cNvPr id="44" name="Text 39"/>
          <p:cNvSpPr txBox="1"/>
          <p:nvPr/>
        </p:nvSpPr>
        <p:spPr>
          <a:xfrm>
            <a:off x="6010351" y="4600346"/>
            <a:ext cx="648310" cy="1527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166534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비상구</a:t>
            </a:r>
            <a:endParaRPr lang="en-US" sz="800" dirty="0"/>
          </a:p>
        </p:txBody>
      </p:sp>
      <p:sp>
        <p:nvSpPr>
          <p:cNvPr id="45" name="Text 40"/>
          <p:cNvSpPr txBox="1"/>
          <p:nvPr/>
        </p:nvSpPr>
        <p:spPr>
          <a:xfrm>
            <a:off x="6010351" y="6362395"/>
            <a:ext cx="648310" cy="1527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166534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비상구</a:t>
            </a:r>
            <a:endParaRPr lang="en-US" sz="800" dirty="0"/>
          </a:p>
        </p:txBody>
      </p:sp>
      <p:sp>
        <p:nvSpPr>
          <p:cNvPr id="46" name="Text 41"/>
          <p:cNvSpPr txBox="1"/>
          <p:nvPr/>
        </p:nvSpPr>
        <p:spPr>
          <a:xfrm>
            <a:off x="10448849" y="5381244"/>
            <a:ext cx="1010412" cy="3813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581C87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메인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b="1" dirty="0">
                <a:solidFill>
                  <a:srgbClr val="581C87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안내데스크</a:t>
            </a:r>
            <a:endParaRPr lang="en-US" sz="10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rcRect t="-420" b="-420"/>
          <a:stretch/>
        </p:blipFill>
        <p:spPr>
          <a:xfrm>
            <a:off x="571500" y="428854"/>
            <a:ext cx="761695" cy="57607"/>
          </a:xfrm>
          <a:prstGeom prst="rect">
            <a:avLst/>
          </a:prstGeom>
        </p:spPr>
      </p:pic>
      <p:pic>
        <p:nvPicPr>
          <p:cNvPr id="5" name="Image 1" descr="preencoded.png"/>
          <p:cNvPicPr>
            <a:picLocks noChangeAspect="1"/>
          </p:cNvPicPr>
          <p:nvPr/>
        </p:nvPicPr>
        <p:blipFill>
          <a:blip r:embed="rId4"/>
          <a:srcRect l="-4" r="-4"/>
          <a:stretch/>
        </p:blipFill>
        <p:spPr>
          <a:xfrm>
            <a:off x="571500" y="1714500"/>
            <a:ext cx="3829507" cy="4591202"/>
          </a:xfrm>
          <a:prstGeom prst="rect">
            <a:avLst/>
          </a:prstGeom>
        </p:spPr>
      </p:pic>
      <p:pic>
        <p:nvPicPr>
          <p:cNvPr id="6" name="Image 2" descr="preencoded.png"/>
          <p:cNvPicPr>
            <a:picLocks noChangeAspect="1"/>
          </p:cNvPicPr>
          <p:nvPr/>
        </p:nvPicPr>
        <p:blipFill>
          <a:blip r:embed="rId5"/>
          <a:srcRect l="-2089" r="-2089"/>
          <a:stretch/>
        </p:blipFill>
        <p:spPr>
          <a:xfrm>
            <a:off x="857707" y="2476195"/>
            <a:ext cx="3238805" cy="9144"/>
          </a:xfrm>
          <a:prstGeom prst="rect">
            <a:avLst/>
          </a:prstGeom>
        </p:spPr>
      </p:pic>
      <p:sp>
        <p:nvSpPr>
          <p:cNvPr id="7" name="Shape 2"/>
          <p:cNvSpPr/>
          <p:nvPr/>
        </p:nvSpPr>
        <p:spPr>
          <a:xfrm>
            <a:off x="4809744" y="2572207"/>
            <a:ext cx="1476756" cy="2152498"/>
          </a:xfrm>
          <a:prstGeom prst="roundRect">
            <a:avLst>
              <a:gd name="adj" fmla="val 6392"/>
            </a:avLst>
          </a:prstGeom>
          <a:solidFill>
            <a:srgbClr val="FFFFFF"/>
          </a:solidFill>
          <a:ln/>
          <a:effectLst>
            <a:outerShdw blurRad="63500" dist="38100" dir="162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8" name="Shape 3"/>
          <p:cNvSpPr/>
          <p:nvPr/>
        </p:nvSpPr>
        <p:spPr>
          <a:xfrm>
            <a:off x="4809744" y="2572207"/>
            <a:ext cx="1476756" cy="57607"/>
          </a:xfrm>
          <a:prstGeom prst="roundRect">
            <a:avLst>
              <a:gd name="adj" fmla="val 163851"/>
            </a:avLst>
          </a:prstGeom>
          <a:solidFill>
            <a:srgbClr val="94A3B8"/>
          </a:solidFill>
          <a:ln w="12700">
            <a:solidFill>
              <a:srgbClr val="94A3B8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9" name="Shape 4"/>
          <p:cNvSpPr/>
          <p:nvPr/>
        </p:nvSpPr>
        <p:spPr>
          <a:xfrm>
            <a:off x="6715354" y="2572207"/>
            <a:ext cx="1476756" cy="2152498"/>
          </a:xfrm>
          <a:prstGeom prst="roundRect">
            <a:avLst>
              <a:gd name="adj" fmla="val 6392"/>
            </a:avLst>
          </a:prstGeom>
          <a:solidFill>
            <a:srgbClr val="FFFFFF"/>
          </a:solidFill>
          <a:ln/>
          <a:effectLst>
            <a:outerShdw blurRad="63500" dist="38100" dir="162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10" name="Shape 5"/>
          <p:cNvSpPr/>
          <p:nvPr/>
        </p:nvSpPr>
        <p:spPr>
          <a:xfrm>
            <a:off x="6715354" y="2572207"/>
            <a:ext cx="1476756" cy="57607"/>
          </a:xfrm>
          <a:prstGeom prst="roundRect">
            <a:avLst>
              <a:gd name="adj" fmla="val 163851"/>
            </a:avLst>
          </a:prstGeom>
          <a:solidFill>
            <a:srgbClr val="64748B"/>
          </a:solidFill>
          <a:ln w="12700">
            <a:solidFill>
              <a:srgbClr val="64748B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1" name="Shape 6"/>
          <p:cNvSpPr/>
          <p:nvPr/>
        </p:nvSpPr>
        <p:spPr>
          <a:xfrm>
            <a:off x="8620049" y="2572207"/>
            <a:ext cx="1476756" cy="2152498"/>
          </a:xfrm>
          <a:prstGeom prst="roundRect">
            <a:avLst>
              <a:gd name="adj" fmla="val 6392"/>
            </a:avLst>
          </a:prstGeom>
          <a:solidFill>
            <a:srgbClr val="FFFFFF"/>
          </a:solidFill>
          <a:ln/>
          <a:effectLst>
            <a:outerShdw blurRad="63500" dist="38100" dir="162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12" name="Shape 7"/>
          <p:cNvSpPr/>
          <p:nvPr/>
        </p:nvSpPr>
        <p:spPr>
          <a:xfrm>
            <a:off x="8620049" y="2572207"/>
            <a:ext cx="1476756" cy="57607"/>
          </a:xfrm>
          <a:prstGeom prst="roundRect">
            <a:avLst>
              <a:gd name="adj" fmla="val 163851"/>
            </a:avLst>
          </a:prstGeom>
          <a:solidFill>
            <a:srgbClr val="3B82F6"/>
          </a:solidFill>
          <a:ln w="12700">
            <a:solidFill>
              <a:srgbClr val="3B82F6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13" name="Image 3" descr="preencoded.png"/>
          <p:cNvPicPr>
            <a:picLocks noChangeAspect="1"/>
          </p:cNvPicPr>
          <p:nvPr/>
        </p:nvPicPr>
        <p:blipFill>
          <a:blip r:embed="rId6"/>
          <a:srcRect l="-16" r="-16"/>
          <a:stretch/>
        </p:blipFill>
        <p:spPr>
          <a:xfrm>
            <a:off x="10524744" y="2572207"/>
            <a:ext cx="1476756" cy="2152498"/>
          </a:xfrm>
          <a:prstGeom prst="rect">
            <a:avLst/>
          </a:prstGeom>
        </p:spPr>
      </p:pic>
      <p:sp>
        <p:nvSpPr>
          <p:cNvPr id="14" name="Shape 8"/>
          <p:cNvSpPr/>
          <p:nvPr/>
        </p:nvSpPr>
        <p:spPr>
          <a:xfrm>
            <a:off x="4953305" y="4953305"/>
            <a:ext cx="6715354" cy="1047902"/>
          </a:xfrm>
          <a:prstGeom prst="roundRect">
            <a:avLst>
              <a:gd name="adj" fmla="val 6346"/>
            </a:avLst>
          </a:prstGeom>
          <a:solidFill>
            <a:srgbClr val="EFF6FF"/>
          </a:solidFill>
          <a:ln/>
        </p:spPr>
        <p:txBody>
          <a:bodyPr/>
          <a:lstStyle/>
          <a:p>
            <a:endParaRPr lang="en-KR"/>
          </a:p>
        </p:txBody>
      </p:sp>
      <p:sp>
        <p:nvSpPr>
          <p:cNvPr id="15" name="Shape 9"/>
          <p:cNvSpPr/>
          <p:nvPr/>
        </p:nvSpPr>
        <p:spPr>
          <a:xfrm>
            <a:off x="4953305" y="4953305"/>
            <a:ext cx="47549" cy="1047902"/>
          </a:xfrm>
          <a:prstGeom prst="roundRect">
            <a:avLst>
              <a:gd name="adj" fmla="val 139860"/>
            </a:avLst>
          </a:prstGeom>
          <a:solidFill>
            <a:srgbClr val="3B82F6"/>
          </a:solidFill>
          <a:ln w="12700">
            <a:solidFill>
              <a:srgbClr val="3B82F6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6" name="Text 10"/>
          <p:cNvSpPr txBox="1"/>
          <p:nvPr/>
        </p:nvSpPr>
        <p:spPr>
          <a:xfrm>
            <a:off x="571500" y="619049"/>
            <a:ext cx="98298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kern="0" spc="-75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2단계: 현장 리허설 (변수 차단)</a:t>
            </a:r>
            <a:endParaRPr lang="en-US" sz="2800" dirty="0"/>
          </a:p>
        </p:txBody>
      </p:sp>
      <p:sp>
        <p:nvSpPr>
          <p:cNvPr id="17" name="Text 11"/>
          <p:cNvSpPr txBox="1"/>
          <p:nvPr/>
        </p:nvSpPr>
        <p:spPr>
          <a:xfrm>
            <a:off x="571500" y="1190549"/>
            <a:ext cx="9715500" cy="2478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kern="0" spc="-37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행사 직전 실제 환경에서 발생 가능한 모든 변수를 사전 점검하고 대응합니다.</a:t>
            </a:r>
            <a:endParaRPr lang="en-US" sz="1300" dirty="0"/>
          </a:p>
        </p:txBody>
      </p:sp>
      <p:sp>
        <p:nvSpPr>
          <p:cNvPr id="18" name="Text 12"/>
          <p:cNvSpPr txBox="1"/>
          <p:nvPr/>
        </p:nvSpPr>
        <p:spPr>
          <a:xfrm>
            <a:off x="857707" y="2000707"/>
            <a:ext cx="3429000" cy="305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kern="0" spc="-37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현장 리허설 필수 점검 항목</a:t>
            </a:r>
            <a:endParaRPr lang="en-US" sz="1600" dirty="0"/>
          </a:p>
        </p:txBody>
      </p:sp>
      <p:sp>
        <p:nvSpPr>
          <p:cNvPr id="19" name="Shape 13"/>
          <p:cNvSpPr/>
          <p:nvPr/>
        </p:nvSpPr>
        <p:spPr>
          <a:xfrm>
            <a:off x="857707" y="2714854"/>
            <a:ext cx="304495" cy="304495"/>
          </a:xfrm>
          <a:prstGeom prst="roundRect">
            <a:avLst>
              <a:gd name="adj" fmla="val 150150"/>
            </a:avLst>
          </a:prstGeom>
          <a:solidFill>
            <a:srgbClr val="EFF6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20" name="Image 4" descr="preencoded.png"/>
          <p:cNvPicPr>
            <a:picLocks noChangeAspect="1"/>
          </p:cNvPicPr>
          <p:nvPr/>
        </p:nvPicPr>
        <p:blipFill>
          <a:blip r:embed="rId7"/>
          <a:srcRect l="-2512" r="-2512"/>
          <a:stretch/>
        </p:blipFill>
        <p:spPr>
          <a:xfrm>
            <a:off x="957377" y="2800807"/>
            <a:ext cx="105156" cy="133502"/>
          </a:xfrm>
          <a:prstGeom prst="rect">
            <a:avLst/>
          </a:prstGeom>
        </p:spPr>
      </p:pic>
      <p:sp>
        <p:nvSpPr>
          <p:cNvPr id="21" name="Text 14"/>
          <p:cNvSpPr txBox="1"/>
          <p:nvPr/>
        </p:nvSpPr>
        <p:spPr>
          <a:xfrm>
            <a:off x="1285646" y="2667305"/>
            <a:ext cx="3001061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음향 점검</a:t>
            </a:r>
            <a:endParaRPr lang="en-US" sz="1200" dirty="0"/>
          </a:p>
        </p:txBody>
      </p:sp>
      <p:sp>
        <p:nvSpPr>
          <p:cNvPr id="22" name="Text 15"/>
          <p:cNvSpPr txBox="1"/>
          <p:nvPr/>
        </p:nvSpPr>
        <p:spPr>
          <a:xfrm>
            <a:off x="1285646" y="2899562"/>
            <a:ext cx="3001061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마이크 볼륨 및 하울링 체크, 예비 배터리</a:t>
            </a:r>
            <a:endParaRPr lang="en-US" sz="1000" dirty="0"/>
          </a:p>
        </p:txBody>
      </p:sp>
      <p:sp>
        <p:nvSpPr>
          <p:cNvPr id="23" name="Shape 16"/>
          <p:cNvSpPr/>
          <p:nvPr/>
        </p:nvSpPr>
        <p:spPr>
          <a:xfrm>
            <a:off x="857707" y="3381451"/>
            <a:ext cx="304495" cy="304495"/>
          </a:xfrm>
          <a:prstGeom prst="roundRect">
            <a:avLst>
              <a:gd name="adj" fmla="val 150150"/>
            </a:avLst>
          </a:prstGeom>
          <a:solidFill>
            <a:srgbClr val="EFF6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24" name="Image 5" descr="preencoded.png"/>
          <p:cNvPicPr>
            <a:picLocks noChangeAspect="1"/>
          </p:cNvPicPr>
          <p:nvPr/>
        </p:nvPicPr>
        <p:blipFill>
          <a:blip r:embed="rId8"/>
          <a:srcRect l="-837" r="-837"/>
          <a:stretch/>
        </p:blipFill>
        <p:spPr>
          <a:xfrm>
            <a:off x="933602" y="3467405"/>
            <a:ext cx="152705" cy="133502"/>
          </a:xfrm>
          <a:prstGeom prst="rect">
            <a:avLst/>
          </a:prstGeom>
        </p:spPr>
      </p:pic>
      <p:sp>
        <p:nvSpPr>
          <p:cNvPr id="25" name="Text 17"/>
          <p:cNvSpPr txBox="1"/>
          <p:nvPr/>
        </p:nvSpPr>
        <p:spPr>
          <a:xfrm>
            <a:off x="1285646" y="3333902"/>
            <a:ext cx="3001061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시각 / 화면 점검</a:t>
            </a:r>
            <a:endParaRPr lang="en-US" sz="1200" dirty="0"/>
          </a:p>
        </p:txBody>
      </p:sp>
      <p:sp>
        <p:nvSpPr>
          <p:cNvPr id="26" name="Text 18"/>
          <p:cNvSpPr txBox="1"/>
          <p:nvPr/>
        </p:nvSpPr>
        <p:spPr>
          <a:xfrm>
            <a:off x="1285646" y="3566160"/>
            <a:ext cx="3001061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빔프로젝터 비율 조정, 발표자료 및 클릭커</a:t>
            </a:r>
            <a:endParaRPr lang="en-US" sz="1000" dirty="0"/>
          </a:p>
        </p:txBody>
      </p:sp>
      <p:sp>
        <p:nvSpPr>
          <p:cNvPr id="27" name="Shape 19"/>
          <p:cNvSpPr/>
          <p:nvPr/>
        </p:nvSpPr>
        <p:spPr>
          <a:xfrm>
            <a:off x="857707" y="4048049"/>
            <a:ext cx="304495" cy="304495"/>
          </a:xfrm>
          <a:prstGeom prst="roundRect">
            <a:avLst>
              <a:gd name="adj" fmla="val 150150"/>
            </a:avLst>
          </a:prstGeom>
          <a:solidFill>
            <a:srgbClr val="EFF6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28" name="Image 6" descr="preencoded.png"/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942746" y="4134002"/>
            <a:ext cx="133502" cy="133502"/>
          </a:xfrm>
          <a:prstGeom prst="rect">
            <a:avLst/>
          </a:prstGeom>
        </p:spPr>
      </p:pic>
      <p:sp>
        <p:nvSpPr>
          <p:cNvPr id="29" name="Text 20"/>
          <p:cNvSpPr txBox="1"/>
          <p:nvPr/>
        </p:nvSpPr>
        <p:spPr>
          <a:xfrm>
            <a:off x="1285646" y="4000500"/>
            <a:ext cx="292242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BGM 세팅</a:t>
            </a:r>
            <a:endParaRPr lang="en-US" sz="1200" dirty="0"/>
          </a:p>
        </p:txBody>
      </p:sp>
      <p:sp>
        <p:nvSpPr>
          <p:cNvPr id="30" name="Text 21"/>
          <p:cNvSpPr txBox="1"/>
          <p:nvPr/>
        </p:nvSpPr>
        <p:spPr>
          <a:xfrm>
            <a:off x="1285646" y="4232758"/>
            <a:ext cx="3001061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식전, 등/퇴장, 시상식 등 상황별 음악 세팅</a:t>
            </a:r>
            <a:endParaRPr lang="en-US" sz="1000" dirty="0"/>
          </a:p>
        </p:txBody>
      </p:sp>
      <p:sp>
        <p:nvSpPr>
          <p:cNvPr id="31" name="Shape 22"/>
          <p:cNvSpPr/>
          <p:nvPr/>
        </p:nvSpPr>
        <p:spPr>
          <a:xfrm>
            <a:off x="857707" y="4714646"/>
            <a:ext cx="304495" cy="304495"/>
          </a:xfrm>
          <a:prstGeom prst="roundRect">
            <a:avLst>
              <a:gd name="adj" fmla="val 150150"/>
            </a:avLst>
          </a:prstGeom>
          <a:solidFill>
            <a:srgbClr val="EFF6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32" name="Image 7" descr="preencoded.png"/>
          <p:cNvPicPr>
            <a:picLocks noChangeAspect="1"/>
          </p:cNvPicPr>
          <p:nvPr/>
        </p:nvPicPr>
        <p:blipFill>
          <a:blip r:embed="rId10"/>
          <a:srcRect l="-1507" r="-1507"/>
          <a:stretch/>
        </p:blipFill>
        <p:spPr>
          <a:xfrm>
            <a:off x="923544" y="4800600"/>
            <a:ext cx="171907" cy="133502"/>
          </a:xfrm>
          <a:prstGeom prst="rect">
            <a:avLst/>
          </a:prstGeom>
        </p:spPr>
      </p:pic>
      <p:sp>
        <p:nvSpPr>
          <p:cNvPr id="33" name="Text 23"/>
          <p:cNvSpPr txBox="1"/>
          <p:nvPr/>
        </p:nvSpPr>
        <p:spPr>
          <a:xfrm>
            <a:off x="1285646" y="4667098"/>
            <a:ext cx="3001061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동선 파악</a:t>
            </a:r>
            <a:endParaRPr lang="en-US" sz="1200" dirty="0"/>
          </a:p>
        </p:txBody>
      </p:sp>
      <p:sp>
        <p:nvSpPr>
          <p:cNvPr id="34" name="Text 24"/>
          <p:cNvSpPr txBox="1"/>
          <p:nvPr/>
        </p:nvSpPr>
        <p:spPr>
          <a:xfrm>
            <a:off x="1285646" y="4899355"/>
            <a:ext cx="3001061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사회자, 공연자, 강연자 등·퇴장 경로 확정</a:t>
            </a:r>
            <a:endParaRPr lang="en-US" sz="1000" dirty="0"/>
          </a:p>
        </p:txBody>
      </p:sp>
      <p:sp>
        <p:nvSpPr>
          <p:cNvPr id="35" name="Shape 25"/>
          <p:cNvSpPr/>
          <p:nvPr/>
        </p:nvSpPr>
        <p:spPr>
          <a:xfrm>
            <a:off x="857707" y="5381244"/>
            <a:ext cx="304495" cy="304495"/>
          </a:xfrm>
          <a:prstGeom prst="roundRect">
            <a:avLst>
              <a:gd name="adj" fmla="val 150150"/>
            </a:avLst>
          </a:prstGeom>
          <a:solidFill>
            <a:srgbClr val="EFF6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36" name="Image 8" descr="preencoded.png"/>
          <p:cNvPicPr>
            <a:picLocks noChangeAspect="1"/>
          </p:cNvPicPr>
          <p:nvPr/>
        </p:nvPicPr>
        <p:blipFill>
          <a:blip r:embed="rId11"/>
          <a:srcRect t="-1100" b="-1100"/>
          <a:stretch/>
        </p:blipFill>
        <p:spPr>
          <a:xfrm>
            <a:off x="952805" y="5467198"/>
            <a:ext cx="114300" cy="133502"/>
          </a:xfrm>
          <a:prstGeom prst="rect">
            <a:avLst/>
          </a:prstGeom>
        </p:spPr>
      </p:pic>
      <p:sp>
        <p:nvSpPr>
          <p:cNvPr id="37" name="Text 26"/>
          <p:cNvSpPr txBox="1"/>
          <p:nvPr/>
        </p:nvSpPr>
        <p:spPr>
          <a:xfrm>
            <a:off x="1285646" y="5333695"/>
            <a:ext cx="3001061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큐사인 조율</a:t>
            </a:r>
            <a:endParaRPr lang="en-US" sz="1200" dirty="0"/>
          </a:p>
        </p:txBody>
      </p:sp>
      <p:sp>
        <p:nvSpPr>
          <p:cNvPr id="38" name="Text 27"/>
          <p:cNvSpPr txBox="1"/>
          <p:nvPr/>
        </p:nvSpPr>
        <p:spPr>
          <a:xfrm>
            <a:off x="1285646" y="5565953"/>
            <a:ext cx="3001061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스태프 간 수신호 및 마이크 전달 타이밍</a:t>
            </a:r>
            <a:endParaRPr lang="en-US" sz="1000" dirty="0"/>
          </a:p>
        </p:txBody>
      </p:sp>
      <p:sp>
        <p:nvSpPr>
          <p:cNvPr id="39" name="Text 28"/>
          <p:cNvSpPr txBox="1"/>
          <p:nvPr/>
        </p:nvSpPr>
        <p:spPr>
          <a:xfrm>
            <a:off x="4953305" y="1714500"/>
            <a:ext cx="6810451" cy="305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kern="0" spc="-37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실전 리허설 프로세스</a:t>
            </a:r>
            <a:endParaRPr lang="en-US" sz="1600" dirty="0"/>
          </a:p>
        </p:txBody>
      </p:sp>
      <p:sp>
        <p:nvSpPr>
          <p:cNvPr id="40" name="Text 29"/>
          <p:cNvSpPr txBox="1"/>
          <p:nvPr/>
        </p:nvSpPr>
        <p:spPr>
          <a:xfrm>
            <a:off x="4953305" y="2095805"/>
            <a:ext cx="681045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부분 점검부터 전체 런스루(Run-through)까지 체계적으로 진행합니다.</a:t>
            </a:r>
            <a:endParaRPr lang="en-US" sz="1200" dirty="0"/>
          </a:p>
        </p:txBody>
      </p:sp>
      <p:pic>
        <p:nvPicPr>
          <p:cNvPr id="41" name="Image 9" descr="preencoded.png"/>
          <p:cNvPicPr>
            <a:picLocks noChangeAspect="1"/>
          </p:cNvPicPr>
          <p:nvPr/>
        </p:nvPicPr>
        <p:blipFill>
          <a:blip r:embed="rId12"/>
          <a:srcRect/>
          <a:stretch/>
        </p:blipFill>
        <p:spPr>
          <a:xfrm>
            <a:off x="5395874" y="2809951"/>
            <a:ext cx="304495" cy="304495"/>
          </a:xfrm>
          <a:prstGeom prst="rect">
            <a:avLst/>
          </a:prstGeom>
        </p:spPr>
      </p:pic>
      <p:sp>
        <p:nvSpPr>
          <p:cNvPr id="42" name="Text 30"/>
          <p:cNvSpPr txBox="1"/>
          <p:nvPr/>
        </p:nvSpPr>
        <p:spPr>
          <a:xfrm>
            <a:off x="4891126" y="3333902"/>
            <a:ext cx="1314907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75" dirty="0">
                <a:solidFill>
                  <a:srgbClr val="94A3B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STEP 01</a:t>
            </a:r>
            <a:endParaRPr lang="en-US" sz="900" dirty="0"/>
          </a:p>
        </p:txBody>
      </p:sp>
      <p:sp>
        <p:nvSpPr>
          <p:cNvPr id="43" name="Text 31"/>
          <p:cNvSpPr txBox="1"/>
          <p:nvPr/>
        </p:nvSpPr>
        <p:spPr>
          <a:xfrm>
            <a:off x="4879238" y="3571646"/>
            <a:ext cx="1337767" cy="2478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kern="0" spc="-37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장비 테스트</a:t>
            </a:r>
            <a:endParaRPr lang="en-US" sz="1300" dirty="0"/>
          </a:p>
        </p:txBody>
      </p:sp>
      <p:sp>
        <p:nvSpPr>
          <p:cNvPr id="44" name="Text 32"/>
          <p:cNvSpPr txBox="1"/>
          <p:nvPr/>
        </p:nvSpPr>
        <p:spPr>
          <a:xfrm>
            <a:off x="4900270" y="3952951"/>
            <a:ext cx="1295705" cy="3529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마이크, 화면, BGM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개별 세팅 및 확인</a:t>
            </a:r>
            <a:endParaRPr lang="en-US" sz="900" dirty="0"/>
          </a:p>
        </p:txBody>
      </p:sp>
      <p:pic>
        <p:nvPicPr>
          <p:cNvPr id="45" name="Image 10" descr="preencoded.png"/>
          <p:cNvPicPr>
            <a:picLocks noChangeAspect="1"/>
          </p:cNvPicPr>
          <p:nvPr/>
        </p:nvPicPr>
        <p:blipFill>
          <a:blip r:embed="rId13"/>
          <a:srcRect l="-57" r="-57"/>
          <a:stretch/>
        </p:blipFill>
        <p:spPr>
          <a:xfrm>
            <a:off x="6400800" y="3381451"/>
            <a:ext cx="200254" cy="228600"/>
          </a:xfrm>
          <a:prstGeom prst="rect">
            <a:avLst/>
          </a:prstGeom>
        </p:spPr>
      </p:pic>
      <p:pic>
        <p:nvPicPr>
          <p:cNvPr id="46" name="Image 11" descr="preencoded.png"/>
          <p:cNvPicPr>
            <a:picLocks noChangeAspect="1"/>
          </p:cNvPicPr>
          <p:nvPr/>
        </p:nvPicPr>
        <p:blipFill>
          <a:blip r:embed="rId14"/>
          <a:srcRect l="-90" r="-90"/>
          <a:stretch/>
        </p:blipFill>
        <p:spPr>
          <a:xfrm>
            <a:off x="7263079" y="2809951"/>
            <a:ext cx="381305" cy="304495"/>
          </a:xfrm>
          <a:prstGeom prst="rect">
            <a:avLst/>
          </a:prstGeom>
        </p:spPr>
      </p:pic>
      <p:sp>
        <p:nvSpPr>
          <p:cNvPr id="47" name="Text 33"/>
          <p:cNvSpPr txBox="1"/>
          <p:nvPr/>
        </p:nvSpPr>
        <p:spPr>
          <a:xfrm>
            <a:off x="6795821" y="3333902"/>
            <a:ext cx="1314907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75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STEP 02</a:t>
            </a:r>
            <a:endParaRPr lang="en-US" sz="900" dirty="0"/>
          </a:p>
        </p:txBody>
      </p:sp>
      <p:sp>
        <p:nvSpPr>
          <p:cNvPr id="48" name="Text 34"/>
          <p:cNvSpPr txBox="1"/>
          <p:nvPr/>
        </p:nvSpPr>
        <p:spPr>
          <a:xfrm>
            <a:off x="6784848" y="3571646"/>
            <a:ext cx="1337767" cy="2478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kern="0" spc="-37" dirty="0">
                <a:solidFill>
                  <a:srgbClr val="1E293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동선 브리핑</a:t>
            </a:r>
            <a:endParaRPr lang="en-US" sz="1300" dirty="0"/>
          </a:p>
        </p:txBody>
      </p:sp>
      <p:sp>
        <p:nvSpPr>
          <p:cNvPr id="49" name="Text 35"/>
          <p:cNvSpPr txBox="1"/>
          <p:nvPr/>
        </p:nvSpPr>
        <p:spPr>
          <a:xfrm>
            <a:off x="6805879" y="3952951"/>
            <a:ext cx="1295705" cy="3529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출연진 및 스태프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위치/이동 경로 조율</a:t>
            </a:r>
            <a:endParaRPr lang="en-US" sz="900" dirty="0"/>
          </a:p>
        </p:txBody>
      </p:sp>
      <p:pic>
        <p:nvPicPr>
          <p:cNvPr id="50" name="Image 12" descr="preencoded.png"/>
          <p:cNvPicPr>
            <a:picLocks noChangeAspect="1"/>
          </p:cNvPicPr>
          <p:nvPr/>
        </p:nvPicPr>
        <p:blipFill>
          <a:blip r:embed="rId15"/>
          <a:srcRect l="-57" r="-57"/>
          <a:stretch/>
        </p:blipFill>
        <p:spPr>
          <a:xfrm>
            <a:off x="8305495" y="3381451"/>
            <a:ext cx="200254" cy="228600"/>
          </a:xfrm>
          <a:prstGeom prst="rect">
            <a:avLst/>
          </a:prstGeom>
        </p:spPr>
      </p:pic>
      <p:pic>
        <p:nvPicPr>
          <p:cNvPr id="51" name="Image 13" descr="preencoded.png"/>
          <p:cNvPicPr>
            <a:picLocks noChangeAspect="1"/>
          </p:cNvPicPr>
          <p:nvPr/>
        </p:nvPicPr>
        <p:blipFill>
          <a:blip r:embed="rId16"/>
          <a:srcRect l="-90" r="-90"/>
          <a:stretch/>
        </p:blipFill>
        <p:spPr>
          <a:xfrm>
            <a:off x="9167774" y="2809951"/>
            <a:ext cx="381305" cy="304495"/>
          </a:xfrm>
          <a:prstGeom prst="rect">
            <a:avLst/>
          </a:prstGeom>
        </p:spPr>
      </p:pic>
      <p:sp>
        <p:nvSpPr>
          <p:cNvPr id="52" name="Text 36"/>
          <p:cNvSpPr txBox="1"/>
          <p:nvPr/>
        </p:nvSpPr>
        <p:spPr>
          <a:xfrm>
            <a:off x="8701430" y="3333902"/>
            <a:ext cx="1314907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75" dirty="0">
                <a:solidFill>
                  <a:srgbClr val="3B82F6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STEP 03</a:t>
            </a:r>
            <a:endParaRPr lang="en-US" sz="900" dirty="0"/>
          </a:p>
        </p:txBody>
      </p:sp>
      <p:sp>
        <p:nvSpPr>
          <p:cNvPr id="53" name="Text 37"/>
          <p:cNvSpPr txBox="1"/>
          <p:nvPr/>
        </p:nvSpPr>
        <p:spPr>
          <a:xfrm>
            <a:off x="8689543" y="3571646"/>
            <a:ext cx="1337767" cy="2478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kern="0" spc="-37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합동 점검</a:t>
            </a:r>
            <a:endParaRPr lang="en-US" sz="1300" dirty="0"/>
          </a:p>
        </p:txBody>
      </p:sp>
      <p:sp>
        <p:nvSpPr>
          <p:cNvPr id="54" name="Text 38"/>
          <p:cNvSpPr txBox="1"/>
          <p:nvPr/>
        </p:nvSpPr>
        <p:spPr>
          <a:xfrm>
            <a:off x="8710574" y="3952951"/>
            <a:ext cx="1295705" cy="3529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사회자 대본 리딩에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맞춘 큐사인 연습</a:t>
            </a:r>
            <a:endParaRPr lang="en-US" sz="900" dirty="0"/>
          </a:p>
        </p:txBody>
      </p:sp>
      <p:pic>
        <p:nvPicPr>
          <p:cNvPr id="55" name="Image 14" descr="preencoded.png"/>
          <p:cNvPicPr>
            <a:picLocks noChangeAspect="1"/>
          </p:cNvPicPr>
          <p:nvPr/>
        </p:nvPicPr>
        <p:blipFill>
          <a:blip r:embed="rId17"/>
          <a:srcRect l="-57" r="-57"/>
          <a:stretch/>
        </p:blipFill>
        <p:spPr>
          <a:xfrm>
            <a:off x="10211105" y="3381451"/>
            <a:ext cx="200254" cy="228600"/>
          </a:xfrm>
          <a:prstGeom prst="rect">
            <a:avLst/>
          </a:prstGeom>
        </p:spPr>
      </p:pic>
      <p:pic>
        <p:nvPicPr>
          <p:cNvPr id="56" name="Image 15" descr="preencoded.png"/>
          <p:cNvPicPr>
            <a:picLocks noChangeAspect="1"/>
          </p:cNvPicPr>
          <p:nvPr/>
        </p:nvPicPr>
        <p:blipFill>
          <a:blip r:embed="rId18"/>
          <a:srcRect t="-514" b="-514"/>
          <a:stretch/>
        </p:blipFill>
        <p:spPr>
          <a:xfrm>
            <a:off x="11162995" y="2809951"/>
            <a:ext cx="200254" cy="323698"/>
          </a:xfrm>
          <a:prstGeom prst="rect">
            <a:avLst/>
          </a:prstGeom>
        </p:spPr>
      </p:pic>
      <p:sp>
        <p:nvSpPr>
          <p:cNvPr id="57" name="Text 39"/>
          <p:cNvSpPr txBox="1"/>
          <p:nvPr/>
        </p:nvSpPr>
        <p:spPr>
          <a:xfrm>
            <a:off x="10606126" y="3333902"/>
            <a:ext cx="1314907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75" dirty="0">
                <a:solidFill>
                  <a:srgbClr val="1D4ED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STEP 04</a:t>
            </a:r>
            <a:endParaRPr lang="en-US" sz="900" dirty="0"/>
          </a:p>
        </p:txBody>
      </p:sp>
      <p:sp>
        <p:nvSpPr>
          <p:cNvPr id="58" name="Text 40"/>
          <p:cNvSpPr txBox="1"/>
          <p:nvPr/>
        </p:nvSpPr>
        <p:spPr>
          <a:xfrm>
            <a:off x="10594238" y="3571646"/>
            <a:ext cx="1337767" cy="2478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kern="0" spc="-37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최종 런스루</a:t>
            </a:r>
            <a:endParaRPr lang="en-US" sz="1300" dirty="0"/>
          </a:p>
        </p:txBody>
      </p:sp>
      <p:sp>
        <p:nvSpPr>
          <p:cNvPr id="59" name="Text 41"/>
          <p:cNvSpPr txBox="1"/>
          <p:nvPr/>
        </p:nvSpPr>
        <p:spPr>
          <a:xfrm>
            <a:off x="10615270" y="3952951"/>
            <a:ext cx="1295705" cy="5239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1E40A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실제 행사와 동일한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1E40A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흐름으로 중단 없이 진행</a:t>
            </a:r>
            <a:endParaRPr lang="en-US" sz="900" dirty="0"/>
          </a:p>
        </p:txBody>
      </p:sp>
      <p:pic>
        <p:nvPicPr>
          <p:cNvPr id="60" name="Image 16" descr="preencoded.png"/>
          <p:cNvPicPr>
            <a:picLocks noChangeAspect="1"/>
          </p:cNvPicPr>
          <p:nvPr/>
        </p:nvPicPr>
        <p:blipFill>
          <a:blip r:embed="rId19"/>
          <a:srcRect l="-133" r="-133"/>
          <a:stretch/>
        </p:blipFill>
        <p:spPr>
          <a:xfrm>
            <a:off x="5296205" y="5315407"/>
            <a:ext cx="171907" cy="228600"/>
          </a:xfrm>
          <a:prstGeom prst="rect">
            <a:avLst/>
          </a:prstGeom>
        </p:spPr>
      </p:pic>
      <p:sp>
        <p:nvSpPr>
          <p:cNvPr id="61" name="Text 42"/>
          <p:cNvSpPr txBox="1"/>
          <p:nvPr/>
        </p:nvSpPr>
        <p:spPr>
          <a:xfrm>
            <a:off x="5715000" y="5095951"/>
            <a:ext cx="5811012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실전 사례 (리허설 타임라인)</a:t>
            </a:r>
            <a:endParaRPr lang="en-US" sz="1100" dirty="0"/>
          </a:p>
        </p:txBody>
      </p:sp>
      <p:sp>
        <p:nvSpPr>
          <p:cNvPr id="62" name="Text 43"/>
          <p:cNvSpPr txBox="1"/>
          <p:nvPr/>
        </p:nvSpPr>
        <p:spPr>
          <a:xfrm>
            <a:off x="5715000" y="5333695"/>
            <a:ext cx="5696712" cy="4005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[326 토크콘서트] 13:30-13:55 (25분 진행, 행사 1시간 30분 전 세팅 완료 후)</a:t>
            </a:r>
            <a:endParaRPr lang="en-US" sz="1000" dirty="0"/>
          </a:p>
          <a:p>
            <a:pPr marL="0" indent="0" algn="l">
              <a:buNone/>
            </a:pPr>
            <a:r>
              <a:rPr lang="en-US" sz="1000" b="1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[멘토극장] 10:00-10:25 (25분 진행, 행사 1시간 전 세팅 완료 후)</a:t>
            </a:r>
            <a:endParaRPr lang="en-US" sz="1000" dirty="0"/>
          </a:p>
        </p:txBody>
      </p:sp>
      <p:sp>
        <p:nvSpPr>
          <p:cNvPr id="63" name="Text 44"/>
          <p:cNvSpPr txBox="1"/>
          <p:nvPr/>
        </p:nvSpPr>
        <p:spPr>
          <a:xfrm>
            <a:off x="5715000" y="5753405"/>
            <a:ext cx="5811012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👉 성공적인 운영을 위해 세팅 직후 최소 20~30분의 리허설 시간을 반드시 확보해야 합니다.</a:t>
            </a:r>
            <a:endParaRPr lang="en-US" sz="9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4" name="Shape 2"/>
          <p:cNvSpPr/>
          <p:nvPr/>
        </p:nvSpPr>
        <p:spPr>
          <a:xfrm>
            <a:off x="761695" y="1904695"/>
            <a:ext cx="3258007" cy="4209898"/>
          </a:xfrm>
          <a:prstGeom prst="roundRect">
            <a:avLst>
              <a:gd name="adj" fmla="val 1970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5" name="Shape 3"/>
          <p:cNvSpPr/>
          <p:nvPr/>
        </p:nvSpPr>
        <p:spPr>
          <a:xfrm>
            <a:off x="4476902" y="1904695"/>
            <a:ext cx="3258007" cy="4209898"/>
          </a:xfrm>
          <a:prstGeom prst="roundRect">
            <a:avLst>
              <a:gd name="adj" fmla="val 1970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6" name="Shape 4"/>
          <p:cNvSpPr/>
          <p:nvPr/>
        </p:nvSpPr>
        <p:spPr>
          <a:xfrm>
            <a:off x="8191195" y="1904695"/>
            <a:ext cx="3258007" cy="4209898"/>
          </a:xfrm>
          <a:prstGeom prst="roundRect">
            <a:avLst>
              <a:gd name="adj" fmla="val 1970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rcRect t="-395" b="-395"/>
          <a:stretch/>
        </p:blipFill>
        <p:spPr>
          <a:xfrm>
            <a:off x="761695" y="1904695"/>
            <a:ext cx="3238805" cy="57607"/>
          </a:xfrm>
          <a:prstGeom prst="rect">
            <a:avLst/>
          </a:prstGeom>
        </p:spPr>
      </p:pic>
      <p:sp>
        <p:nvSpPr>
          <p:cNvPr id="8" name="Shape 5"/>
          <p:cNvSpPr/>
          <p:nvPr/>
        </p:nvSpPr>
        <p:spPr>
          <a:xfrm>
            <a:off x="1047902" y="2247595"/>
            <a:ext cx="533095" cy="533095"/>
          </a:xfrm>
          <a:prstGeom prst="ellipse">
            <a:avLst/>
          </a:prstGeom>
          <a:solidFill>
            <a:srgbClr val="EFF6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9" name="Image 1" descr="preencoded.png"/>
          <p:cNvPicPr>
            <a:picLocks noChangeAspect="1"/>
          </p:cNvPicPr>
          <p:nvPr/>
        </p:nvPicPr>
        <p:blipFill>
          <a:blip r:embed="rId4"/>
          <a:srcRect t="-395" b="-395"/>
          <a:stretch/>
        </p:blipFill>
        <p:spPr>
          <a:xfrm>
            <a:off x="4476902" y="1904695"/>
            <a:ext cx="3238805" cy="57607"/>
          </a:xfrm>
          <a:prstGeom prst="rect">
            <a:avLst/>
          </a:prstGeom>
        </p:spPr>
      </p:pic>
      <p:sp>
        <p:nvSpPr>
          <p:cNvPr id="10" name="Shape 6"/>
          <p:cNvSpPr/>
          <p:nvPr/>
        </p:nvSpPr>
        <p:spPr>
          <a:xfrm>
            <a:off x="4762195" y="2247595"/>
            <a:ext cx="533095" cy="533095"/>
          </a:xfrm>
          <a:prstGeom prst="ellipse">
            <a:avLst/>
          </a:prstGeom>
          <a:solidFill>
            <a:srgbClr val="F0F9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11" name="Image 2" descr="preencoded.png"/>
          <p:cNvPicPr>
            <a:picLocks noChangeAspect="1"/>
          </p:cNvPicPr>
          <p:nvPr/>
        </p:nvPicPr>
        <p:blipFill>
          <a:blip r:embed="rId5"/>
          <a:srcRect t="-395" b="-395"/>
          <a:stretch/>
        </p:blipFill>
        <p:spPr>
          <a:xfrm>
            <a:off x="8191195" y="1904695"/>
            <a:ext cx="3238805" cy="57607"/>
          </a:xfrm>
          <a:prstGeom prst="rect">
            <a:avLst/>
          </a:prstGeom>
        </p:spPr>
      </p:pic>
      <p:sp>
        <p:nvSpPr>
          <p:cNvPr id="12" name="Shape 7"/>
          <p:cNvSpPr/>
          <p:nvPr/>
        </p:nvSpPr>
        <p:spPr>
          <a:xfrm>
            <a:off x="8477402" y="2247595"/>
            <a:ext cx="533095" cy="533095"/>
          </a:xfrm>
          <a:prstGeom prst="ellipse">
            <a:avLst/>
          </a:prstGeom>
          <a:solidFill>
            <a:srgbClr val="EEF2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3" name="Text 8"/>
          <p:cNvSpPr txBox="1"/>
          <p:nvPr/>
        </p:nvSpPr>
        <p:spPr>
          <a:xfrm>
            <a:off x="761695" y="476402"/>
            <a:ext cx="8763610" cy="4672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500" b="1" kern="0" spc="-75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3단계: 안내 데스크 운영</a:t>
            </a:r>
            <a:endParaRPr lang="en-US" sz="2500" dirty="0"/>
          </a:p>
        </p:txBody>
      </p:sp>
      <p:pic>
        <p:nvPicPr>
          <p:cNvPr id="14" name="Image 3" descr="preencoded.png"/>
          <p:cNvPicPr>
            <a:picLocks noChangeAspect="1"/>
          </p:cNvPicPr>
          <p:nvPr/>
        </p:nvPicPr>
        <p:blipFill>
          <a:blip r:embed="rId6"/>
          <a:srcRect t="-400" b="-400"/>
          <a:stretch/>
        </p:blipFill>
        <p:spPr>
          <a:xfrm>
            <a:off x="761695" y="1047902"/>
            <a:ext cx="571500" cy="38405"/>
          </a:xfrm>
          <a:prstGeom prst="rect">
            <a:avLst/>
          </a:prstGeom>
        </p:spPr>
      </p:pic>
      <p:sp>
        <p:nvSpPr>
          <p:cNvPr id="15" name="Text 9"/>
          <p:cNvSpPr txBox="1"/>
          <p:nvPr/>
        </p:nvSpPr>
        <p:spPr>
          <a:xfrm>
            <a:off x="761695" y="1238098"/>
            <a:ext cx="10858500" cy="2478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kern="0" spc="-37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행사의 첫인상을 결정하는 안내 데스크의 주요 업무와 주의사항, 그리고 실전 사례를 확인합니다.</a:t>
            </a:r>
            <a:endParaRPr lang="en-US" sz="1300" dirty="0"/>
          </a:p>
        </p:txBody>
      </p:sp>
      <p:pic>
        <p:nvPicPr>
          <p:cNvPr id="16" name="Image 4" descr="preencoded.png"/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1190549" y="2391156"/>
            <a:ext cx="247802" cy="247802"/>
          </a:xfrm>
          <a:prstGeom prst="rect">
            <a:avLst/>
          </a:prstGeom>
        </p:spPr>
      </p:pic>
      <p:sp>
        <p:nvSpPr>
          <p:cNvPr id="17" name="Text 10"/>
          <p:cNvSpPr txBox="1"/>
          <p:nvPr/>
        </p:nvSpPr>
        <p:spPr>
          <a:xfrm>
            <a:off x="1714500" y="2361895"/>
            <a:ext cx="2263140" cy="305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① 핵심 업무</a:t>
            </a:r>
            <a:endParaRPr lang="en-US" sz="1600" dirty="0"/>
          </a:p>
        </p:txBody>
      </p:sp>
      <p:sp>
        <p:nvSpPr>
          <p:cNvPr id="18" name="Text 11"/>
          <p:cNvSpPr txBox="1"/>
          <p:nvPr/>
        </p:nvSpPr>
        <p:spPr>
          <a:xfrm>
            <a:off x="1238098" y="3047695"/>
            <a:ext cx="2553005" cy="5148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체크인 및 명단 대조</a:t>
            </a:r>
            <a:r>
              <a:rPr lang="en-US" sz="11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: 사전 등록자 확인 및 네임택 교부</a:t>
            </a:r>
            <a:endParaRPr lang="en-US" sz="1100" dirty="0"/>
          </a:p>
        </p:txBody>
      </p:sp>
      <p:sp>
        <p:nvSpPr>
          <p:cNvPr id="19" name="Text 12"/>
          <p:cNvSpPr txBox="1"/>
          <p:nvPr/>
        </p:nvSpPr>
        <p:spPr>
          <a:xfrm>
            <a:off x="1238098" y="3638398"/>
            <a:ext cx="2553005" cy="5148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물품 배부</a:t>
            </a:r>
            <a:r>
              <a:rPr lang="en-US" sz="11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: 식순지, 기념품, 브로셔 등 행사 필수 자료 제공</a:t>
            </a:r>
            <a:endParaRPr lang="en-US" sz="1100" dirty="0"/>
          </a:p>
        </p:txBody>
      </p:sp>
      <p:sp>
        <p:nvSpPr>
          <p:cNvPr id="20" name="Text 13"/>
          <p:cNvSpPr txBox="1"/>
          <p:nvPr/>
        </p:nvSpPr>
        <p:spPr>
          <a:xfrm>
            <a:off x="1238098" y="4229100"/>
            <a:ext cx="2553005" cy="5148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주차 안내</a:t>
            </a:r>
            <a:r>
              <a:rPr lang="en-US" sz="11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: 무료 주차권 배부 및 차량 번호 수집/등록</a:t>
            </a:r>
            <a:endParaRPr lang="en-US" sz="1100" dirty="0"/>
          </a:p>
        </p:txBody>
      </p:sp>
      <p:sp>
        <p:nvSpPr>
          <p:cNvPr id="21" name="Text 14"/>
          <p:cNvSpPr txBox="1"/>
          <p:nvPr/>
        </p:nvSpPr>
        <p:spPr>
          <a:xfrm>
            <a:off x="1238098" y="4819802"/>
            <a:ext cx="2553005" cy="5148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좌석 안내</a:t>
            </a:r>
            <a:r>
              <a:rPr lang="en-US" sz="11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: 대상별(지정석/VIP석/일반석) 좌석 구역 및 위치 브리핑</a:t>
            </a:r>
            <a:endParaRPr lang="en-US" sz="1100" dirty="0"/>
          </a:p>
        </p:txBody>
      </p:sp>
      <p:pic>
        <p:nvPicPr>
          <p:cNvPr id="22" name="Image 5" descr="preencoded.png"/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4905756" y="2391156"/>
            <a:ext cx="247802" cy="247802"/>
          </a:xfrm>
          <a:prstGeom prst="rect">
            <a:avLst/>
          </a:prstGeom>
        </p:spPr>
      </p:pic>
      <p:sp>
        <p:nvSpPr>
          <p:cNvPr id="23" name="Text 15"/>
          <p:cNvSpPr txBox="1"/>
          <p:nvPr/>
        </p:nvSpPr>
        <p:spPr>
          <a:xfrm>
            <a:off x="5429707" y="2361895"/>
            <a:ext cx="2263140" cy="305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② 현장 주의사항</a:t>
            </a:r>
            <a:endParaRPr lang="en-US" sz="1600" dirty="0"/>
          </a:p>
        </p:txBody>
      </p:sp>
      <p:sp>
        <p:nvSpPr>
          <p:cNvPr id="24" name="Text 16"/>
          <p:cNvSpPr txBox="1"/>
          <p:nvPr/>
        </p:nvSpPr>
        <p:spPr>
          <a:xfrm>
            <a:off x="4953305" y="3047695"/>
            <a:ext cx="2553005" cy="5148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미등록자 처리</a:t>
            </a:r>
            <a:r>
              <a:rPr lang="en-US" sz="11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: 현장 등록 양식(수기/QR)을 통해 신속히 정보 기입 유도</a:t>
            </a:r>
            <a:endParaRPr lang="en-US" sz="1100" dirty="0"/>
          </a:p>
        </p:txBody>
      </p:sp>
      <p:sp>
        <p:nvSpPr>
          <p:cNvPr id="25" name="Text 17"/>
          <p:cNvSpPr txBox="1"/>
          <p:nvPr/>
        </p:nvSpPr>
        <p:spPr>
          <a:xfrm>
            <a:off x="4953305" y="3638398"/>
            <a:ext cx="2553005" cy="5148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VIP 우선 응대</a:t>
            </a:r>
            <a:r>
              <a:rPr lang="en-US" sz="11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: 주요 인사 도착 시 즉시 의전 담당자에게 무전 및 인계</a:t>
            </a:r>
            <a:endParaRPr lang="en-US" sz="1100" dirty="0"/>
          </a:p>
        </p:txBody>
      </p:sp>
      <p:sp>
        <p:nvSpPr>
          <p:cNvPr id="26" name="Text 18"/>
          <p:cNvSpPr txBox="1"/>
          <p:nvPr/>
        </p:nvSpPr>
        <p:spPr>
          <a:xfrm>
            <a:off x="4953305" y="4229100"/>
            <a:ext cx="2553005" cy="5148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대기열 관리</a:t>
            </a:r>
            <a:r>
              <a:rPr lang="en-US" sz="11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: 입장 혼잡 시간대 병목 방지를 위한 동선 가이드라인 구축</a:t>
            </a:r>
            <a:endParaRPr lang="en-US" sz="1100" dirty="0"/>
          </a:p>
        </p:txBody>
      </p:sp>
      <p:sp>
        <p:nvSpPr>
          <p:cNvPr id="27" name="Text 19"/>
          <p:cNvSpPr txBox="1"/>
          <p:nvPr/>
        </p:nvSpPr>
        <p:spPr>
          <a:xfrm>
            <a:off x="4953305" y="4819802"/>
            <a:ext cx="2553005" cy="5148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유동적 대처</a:t>
            </a:r>
            <a:r>
              <a:rPr lang="en-US" sz="11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: 여분 식순지, 네임택 공란 파악 등 실시간 부족분 보고</a:t>
            </a:r>
            <a:endParaRPr lang="en-US" sz="1100" dirty="0"/>
          </a:p>
        </p:txBody>
      </p:sp>
      <p:pic>
        <p:nvPicPr>
          <p:cNvPr id="28" name="Image 6" descr="preencoded.png"/>
          <p:cNvPicPr>
            <a:picLocks noChangeAspect="1"/>
          </p:cNvPicPr>
          <p:nvPr/>
        </p:nvPicPr>
        <p:blipFill>
          <a:blip r:embed="rId9"/>
          <a:srcRect l="-606" r="-606"/>
          <a:stretch/>
        </p:blipFill>
        <p:spPr>
          <a:xfrm>
            <a:off x="8634679" y="2391156"/>
            <a:ext cx="219456" cy="247802"/>
          </a:xfrm>
          <a:prstGeom prst="rect">
            <a:avLst/>
          </a:prstGeom>
        </p:spPr>
      </p:pic>
      <p:sp>
        <p:nvSpPr>
          <p:cNvPr id="29" name="Text 20"/>
          <p:cNvSpPr txBox="1"/>
          <p:nvPr/>
        </p:nvSpPr>
        <p:spPr>
          <a:xfrm>
            <a:off x="9144000" y="2361895"/>
            <a:ext cx="2263140" cy="305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③ 실전 운영 사례</a:t>
            </a:r>
            <a:endParaRPr lang="en-US" sz="1600" dirty="0"/>
          </a:p>
        </p:txBody>
      </p:sp>
      <p:sp>
        <p:nvSpPr>
          <p:cNvPr id="30" name="Text 21"/>
          <p:cNvSpPr txBox="1"/>
          <p:nvPr/>
        </p:nvSpPr>
        <p:spPr>
          <a:xfrm>
            <a:off x="8667598" y="3047695"/>
            <a:ext cx="2553005" cy="9720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[326 토크콘서트] 동선 분리</a:t>
            </a:r>
            <a:endParaRPr lang="en-US" sz="1100" dirty="0"/>
          </a:p>
          <a:p>
            <a:pPr marL="0" indent="0" algn="l">
              <a:buNone/>
            </a:pPr>
            <a:r>
              <a:rPr lang="en-US" sz="11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외부 길 안내 3명, 내부 좌석 안내 2명 등 공간별 인력을 분리하여 혼선 차단 및 주차 차량 번호 수기 취합</a:t>
            </a:r>
            <a:endParaRPr lang="en-US" sz="1100" dirty="0"/>
          </a:p>
        </p:txBody>
      </p:sp>
      <p:sp>
        <p:nvSpPr>
          <p:cNvPr id="31" name="Text 22"/>
          <p:cNvSpPr txBox="1"/>
          <p:nvPr/>
        </p:nvSpPr>
        <p:spPr>
          <a:xfrm>
            <a:off x="8667598" y="4134002"/>
            <a:ext cx="2553005" cy="9720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[멘토극장 4화] 복합 안내</a:t>
            </a:r>
            <a:endParaRPr lang="en-US" sz="1100" dirty="0"/>
          </a:p>
          <a:p>
            <a:pPr marL="0" indent="0" algn="l">
              <a:buNone/>
            </a:pPr>
            <a:r>
              <a:rPr lang="en-US" sz="11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명단 체크인 시 스마트폰(패들렛)을 활용한 사전 질문 작성법 1:1 안내 병행. 타겟별 다과(청중/인사용) 분리 안내</a:t>
            </a:r>
            <a:endParaRPr lang="en-US" sz="11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rcRect t="-420" b="-420"/>
          <a:stretch/>
        </p:blipFill>
        <p:spPr>
          <a:xfrm>
            <a:off x="571500" y="428854"/>
            <a:ext cx="761695" cy="57607"/>
          </a:xfrm>
          <a:prstGeom prst="rect">
            <a:avLst/>
          </a:prstGeom>
        </p:spPr>
      </p:pic>
      <p:pic>
        <p:nvPicPr>
          <p:cNvPr id="5" name="Image 1" descr="preencoded.png"/>
          <p:cNvPicPr>
            <a:picLocks noChangeAspect="1"/>
          </p:cNvPicPr>
          <p:nvPr/>
        </p:nvPicPr>
        <p:blipFill>
          <a:blip r:embed="rId4"/>
          <a:srcRect l="-4" r="-4"/>
          <a:stretch/>
        </p:blipFill>
        <p:spPr>
          <a:xfrm>
            <a:off x="571500" y="1714500"/>
            <a:ext cx="3829507" cy="4591202"/>
          </a:xfrm>
          <a:prstGeom prst="rect">
            <a:avLst/>
          </a:prstGeom>
        </p:spPr>
      </p:pic>
      <p:pic>
        <p:nvPicPr>
          <p:cNvPr id="6" name="Image 2" descr="preencoded.png"/>
          <p:cNvPicPr>
            <a:picLocks noChangeAspect="1"/>
          </p:cNvPicPr>
          <p:nvPr/>
        </p:nvPicPr>
        <p:blipFill>
          <a:blip r:embed="rId5"/>
          <a:srcRect l="-2089" r="-2089"/>
          <a:stretch/>
        </p:blipFill>
        <p:spPr>
          <a:xfrm>
            <a:off x="857707" y="2476195"/>
            <a:ext cx="3238805" cy="9144"/>
          </a:xfrm>
          <a:prstGeom prst="rect">
            <a:avLst/>
          </a:prstGeom>
        </p:spPr>
      </p:pic>
      <p:sp>
        <p:nvSpPr>
          <p:cNvPr id="7" name="Shape 2"/>
          <p:cNvSpPr/>
          <p:nvPr/>
        </p:nvSpPr>
        <p:spPr>
          <a:xfrm>
            <a:off x="4809744" y="2572207"/>
            <a:ext cx="1476756" cy="2057400"/>
          </a:xfrm>
          <a:prstGeom prst="roundRect">
            <a:avLst>
              <a:gd name="adj" fmla="val 6392"/>
            </a:avLst>
          </a:prstGeom>
          <a:solidFill>
            <a:srgbClr val="FFFFFF"/>
          </a:solidFill>
          <a:ln/>
          <a:effectLst>
            <a:outerShdw blurRad="63500" dist="38100" dir="162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8" name="Shape 3"/>
          <p:cNvSpPr/>
          <p:nvPr/>
        </p:nvSpPr>
        <p:spPr>
          <a:xfrm>
            <a:off x="4809744" y="2572207"/>
            <a:ext cx="1476756" cy="57607"/>
          </a:xfrm>
          <a:prstGeom prst="roundRect">
            <a:avLst>
              <a:gd name="adj" fmla="val 163851"/>
            </a:avLst>
          </a:prstGeom>
          <a:solidFill>
            <a:srgbClr val="94A3B8"/>
          </a:solidFill>
          <a:ln w="12700">
            <a:solidFill>
              <a:srgbClr val="94A3B8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9" name="Shape 4"/>
          <p:cNvSpPr/>
          <p:nvPr/>
        </p:nvSpPr>
        <p:spPr>
          <a:xfrm>
            <a:off x="6715354" y="2572207"/>
            <a:ext cx="1476756" cy="2057400"/>
          </a:xfrm>
          <a:prstGeom prst="roundRect">
            <a:avLst>
              <a:gd name="adj" fmla="val 6392"/>
            </a:avLst>
          </a:prstGeom>
          <a:solidFill>
            <a:srgbClr val="FFFFFF"/>
          </a:solidFill>
          <a:ln/>
          <a:effectLst>
            <a:outerShdw blurRad="63500" dist="38100" dir="162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10" name="Shape 5"/>
          <p:cNvSpPr/>
          <p:nvPr/>
        </p:nvSpPr>
        <p:spPr>
          <a:xfrm>
            <a:off x="6715354" y="2572207"/>
            <a:ext cx="1476756" cy="57607"/>
          </a:xfrm>
          <a:prstGeom prst="roundRect">
            <a:avLst>
              <a:gd name="adj" fmla="val 163851"/>
            </a:avLst>
          </a:prstGeom>
          <a:solidFill>
            <a:srgbClr val="64748B"/>
          </a:solidFill>
          <a:ln w="12700">
            <a:solidFill>
              <a:srgbClr val="64748B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1" name="Shape 6"/>
          <p:cNvSpPr/>
          <p:nvPr/>
        </p:nvSpPr>
        <p:spPr>
          <a:xfrm>
            <a:off x="8620049" y="2572207"/>
            <a:ext cx="1476756" cy="2057400"/>
          </a:xfrm>
          <a:prstGeom prst="roundRect">
            <a:avLst>
              <a:gd name="adj" fmla="val 6392"/>
            </a:avLst>
          </a:prstGeom>
          <a:solidFill>
            <a:srgbClr val="FFFFFF"/>
          </a:solidFill>
          <a:ln/>
          <a:effectLst>
            <a:outerShdw blurRad="63500" dist="38100" dir="162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12" name="Shape 7"/>
          <p:cNvSpPr/>
          <p:nvPr/>
        </p:nvSpPr>
        <p:spPr>
          <a:xfrm>
            <a:off x="8620049" y="2572207"/>
            <a:ext cx="1476756" cy="57607"/>
          </a:xfrm>
          <a:prstGeom prst="roundRect">
            <a:avLst>
              <a:gd name="adj" fmla="val 163851"/>
            </a:avLst>
          </a:prstGeom>
          <a:solidFill>
            <a:srgbClr val="3B82F6"/>
          </a:solidFill>
          <a:ln w="12700">
            <a:solidFill>
              <a:srgbClr val="3B82F6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13" name="Image 3" descr="preencoded.png"/>
          <p:cNvPicPr>
            <a:picLocks noChangeAspect="1"/>
          </p:cNvPicPr>
          <p:nvPr/>
        </p:nvPicPr>
        <p:blipFill>
          <a:blip r:embed="rId6"/>
          <a:srcRect l="-13" r="-13"/>
          <a:stretch/>
        </p:blipFill>
        <p:spPr>
          <a:xfrm>
            <a:off x="10524744" y="2572207"/>
            <a:ext cx="1476756" cy="2057400"/>
          </a:xfrm>
          <a:prstGeom prst="rect">
            <a:avLst/>
          </a:prstGeom>
        </p:spPr>
      </p:pic>
      <p:sp>
        <p:nvSpPr>
          <p:cNvPr id="14" name="Shape 8"/>
          <p:cNvSpPr/>
          <p:nvPr/>
        </p:nvSpPr>
        <p:spPr>
          <a:xfrm>
            <a:off x="4953305" y="4953305"/>
            <a:ext cx="6667805" cy="952805"/>
          </a:xfrm>
          <a:prstGeom prst="roundRect">
            <a:avLst>
              <a:gd name="adj" fmla="val 7678"/>
            </a:avLst>
          </a:prstGeom>
          <a:solidFill>
            <a:srgbClr val="FFFBEB"/>
          </a:solidFill>
          <a:ln/>
        </p:spPr>
        <p:txBody>
          <a:bodyPr/>
          <a:lstStyle/>
          <a:p>
            <a:endParaRPr lang="en-KR"/>
          </a:p>
        </p:txBody>
      </p:sp>
      <p:sp>
        <p:nvSpPr>
          <p:cNvPr id="15" name="Shape 9"/>
          <p:cNvSpPr/>
          <p:nvPr/>
        </p:nvSpPr>
        <p:spPr>
          <a:xfrm>
            <a:off x="4953305" y="4953305"/>
            <a:ext cx="47549" cy="952805"/>
          </a:xfrm>
          <a:prstGeom prst="roundRect">
            <a:avLst>
              <a:gd name="adj" fmla="val 153846"/>
            </a:avLst>
          </a:prstGeom>
          <a:solidFill>
            <a:srgbClr val="F59E0B"/>
          </a:solidFill>
          <a:ln w="12700">
            <a:solidFill>
              <a:srgbClr val="F59E0B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6" name="Text 10"/>
          <p:cNvSpPr txBox="1"/>
          <p:nvPr/>
        </p:nvSpPr>
        <p:spPr>
          <a:xfrm>
            <a:off x="571500" y="619049"/>
            <a:ext cx="98298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kern="0" spc="-75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4단계: 실시간 출석 체크·좌석 유동 대응</a:t>
            </a:r>
            <a:endParaRPr lang="en-US" sz="2800" dirty="0"/>
          </a:p>
        </p:txBody>
      </p:sp>
      <p:sp>
        <p:nvSpPr>
          <p:cNvPr id="17" name="Text 11"/>
          <p:cNvSpPr txBox="1"/>
          <p:nvPr/>
        </p:nvSpPr>
        <p:spPr>
          <a:xfrm>
            <a:off x="571500" y="1190549"/>
            <a:ext cx="9715500" cy="2478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kern="0" spc="-37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당일 참석자 현황을 스프레드시트로 실시간 파악하고, 발생하는 변수와 공석에 신속하게 대응합니다.</a:t>
            </a:r>
            <a:endParaRPr lang="en-US" sz="1300" dirty="0"/>
          </a:p>
        </p:txBody>
      </p:sp>
      <p:sp>
        <p:nvSpPr>
          <p:cNvPr id="18" name="Text 12"/>
          <p:cNvSpPr txBox="1"/>
          <p:nvPr/>
        </p:nvSpPr>
        <p:spPr>
          <a:xfrm>
            <a:off x="857707" y="2000707"/>
            <a:ext cx="3429000" cy="305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kern="0" spc="-37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실시간 운영 체크포인트</a:t>
            </a:r>
            <a:endParaRPr lang="en-US" sz="1600" dirty="0"/>
          </a:p>
        </p:txBody>
      </p:sp>
      <p:sp>
        <p:nvSpPr>
          <p:cNvPr id="19" name="Shape 13"/>
          <p:cNvSpPr/>
          <p:nvPr/>
        </p:nvSpPr>
        <p:spPr>
          <a:xfrm>
            <a:off x="857707" y="2714854"/>
            <a:ext cx="304495" cy="304495"/>
          </a:xfrm>
          <a:prstGeom prst="roundRect">
            <a:avLst>
              <a:gd name="adj" fmla="val 150150"/>
            </a:avLst>
          </a:prstGeom>
          <a:solidFill>
            <a:srgbClr val="EFF6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20" name="Image 4" descr="preencoded.png"/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942746" y="2800807"/>
            <a:ext cx="133502" cy="133502"/>
          </a:xfrm>
          <a:prstGeom prst="rect">
            <a:avLst/>
          </a:prstGeom>
        </p:spPr>
      </p:pic>
      <p:sp>
        <p:nvSpPr>
          <p:cNvPr id="21" name="Text 14"/>
          <p:cNvSpPr txBox="1"/>
          <p:nvPr/>
        </p:nvSpPr>
        <p:spPr>
          <a:xfrm>
            <a:off x="1285646" y="2667305"/>
            <a:ext cx="3001061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활용 도구</a:t>
            </a:r>
            <a:endParaRPr lang="en-US" sz="1200" dirty="0"/>
          </a:p>
        </p:txBody>
      </p:sp>
      <p:sp>
        <p:nvSpPr>
          <p:cNvPr id="22" name="Text 15"/>
          <p:cNvSpPr txBox="1"/>
          <p:nvPr/>
        </p:nvSpPr>
        <p:spPr>
          <a:xfrm>
            <a:off x="1285646" y="2899562"/>
            <a:ext cx="3001061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구글 시트 등 실시간 공유 문서</a:t>
            </a:r>
            <a:endParaRPr lang="en-US" sz="1000" dirty="0"/>
          </a:p>
        </p:txBody>
      </p:sp>
      <p:sp>
        <p:nvSpPr>
          <p:cNvPr id="23" name="Shape 16"/>
          <p:cNvSpPr/>
          <p:nvPr/>
        </p:nvSpPr>
        <p:spPr>
          <a:xfrm>
            <a:off x="857707" y="3381451"/>
            <a:ext cx="304495" cy="304495"/>
          </a:xfrm>
          <a:prstGeom prst="roundRect">
            <a:avLst>
              <a:gd name="adj" fmla="val 150150"/>
            </a:avLst>
          </a:prstGeom>
          <a:solidFill>
            <a:srgbClr val="EFF6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24" name="Image 5" descr="preencoded.png"/>
          <p:cNvPicPr>
            <a:picLocks noChangeAspect="1"/>
          </p:cNvPicPr>
          <p:nvPr/>
        </p:nvPicPr>
        <p:blipFill>
          <a:blip r:embed="rId8"/>
          <a:srcRect l="-1507" r="-1507"/>
          <a:stretch/>
        </p:blipFill>
        <p:spPr>
          <a:xfrm>
            <a:off x="923544" y="3467405"/>
            <a:ext cx="171907" cy="133502"/>
          </a:xfrm>
          <a:prstGeom prst="rect">
            <a:avLst/>
          </a:prstGeom>
        </p:spPr>
      </p:pic>
      <p:sp>
        <p:nvSpPr>
          <p:cNvPr id="25" name="Text 17"/>
          <p:cNvSpPr txBox="1"/>
          <p:nvPr/>
        </p:nvSpPr>
        <p:spPr>
          <a:xfrm>
            <a:off x="1285646" y="3333902"/>
            <a:ext cx="3001061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입·퇴장 갱신</a:t>
            </a:r>
            <a:endParaRPr lang="en-US" sz="1200" dirty="0"/>
          </a:p>
        </p:txBody>
      </p:sp>
      <p:sp>
        <p:nvSpPr>
          <p:cNvPr id="26" name="Text 18"/>
          <p:cNvSpPr txBox="1"/>
          <p:nvPr/>
        </p:nvSpPr>
        <p:spPr>
          <a:xfrm>
            <a:off x="1285646" y="3566160"/>
            <a:ext cx="3001061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참석자 도착 확인 및 조기 퇴장 반영</a:t>
            </a:r>
            <a:endParaRPr lang="en-US" sz="1000" dirty="0"/>
          </a:p>
        </p:txBody>
      </p:sp>
      <p:sp>
        <p:nvSpPr>
          <p:cNvPr id="27" name="Shape 19"/>
          <p:cNvSpPr/>
          <p:nvPr/>
        </p:nvSpPr>
        <p:spPr>
          <a:xfrm>
            <a:off x="857707" y="4048049"/>
            <a:ext cx="304495" cy="304495"/>
          </a:xfrm>
          <a:prstGeom prst="roundRect">
            <a:avLst>
              <a:gd name="adj" fmla="val 150150"/>
            </a:avLst>
          </a:prstGeom>
          <a:solidFill>
            <a:srgbClr val="EFF6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28" name="Image 6" descr="preencoded.png"/>
          <p:cNvPicPr>
            <a:picLocks noChangeAspect="1"/>
          </p:cNvPicPr>
          <p:nvPr/>
        </p:nvPicPr>
        <p:blipFill>
          <a:blip r:embed="rId9"/>
          <a:srcRect t="-1100" b="-1100"/>
          <a:stretch/>
        </p:blipFill>
        <p:spPr>
          <a:xfrm>
            <a:off x="952805" y="4134002"/>
            <a:ext cx="114300" cy="133502"/>
          </a:xfrm>
          <a:prstGeom prst="rect">
            <a:avLst/>
          </a:prstGeom>
        </p:spPr>
      </p:pic>
      <p:sp>
        <p:nvSpPr>
          <p:cNvPr id="29" name="Text 20"/>
          <p:cNvSpPr txBox="1"/>
          <p:nvPr/>
        </p:nvSpPr>
        <p:spPr>
          <a:xfrm>
            <a:off x="1285646" y="4000500"/>
            <a:ext cx="3001061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공석 즉시 재배정</a:t>
            </a:r>
            <a:endParaRPr lang="en-US" sz="1200" dirty="0"/>
          </a:p>
        </p:txBody>
      </p:sp>
      <p:sp>
        <p:nvSpPr>
          <p:cNvPr id="30" name="Text 21"/>
          <p:cNvSpPr txBox="1"/>
          <p:nvPr/>
        </p:nvSpPr>
        <p:spPr>
          <a:xfrm>
            <a:off x="1285646" y="4232758"/>
            <a:ext cx="3001061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노쇼 발생 시 대기 인원으로 신속 교체</a:t>
            </a:r>
            <a:endParaRPr lang="en-US" sz="1000" dirty="0"/>
          </a:p>
        </p:txBody>
      </p:sp>
      <p:sp>
        <p:nvSpPr>
          <p:cNvPr id="31" name="Shape 22"/>
          <p:cNvSpPr/>
          <p:nvPr/>
        </p:nvSpPr>
        <p:spPr>
          <a:xfrm>
            <a:off x="857707" y="4714646"/>
            <a:ext cx="304495" cy="304495"/>
          </a:xfrm>
          <a:prstGeom prst="roundRect">
            <a:avLst>
              <a:gd name="adj" fmla="val 150150"/>
            </a:avLst>
          </a:prstGeom>
          <a:solidFill>
            <a:srgbClr val="EFF6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32" name="Image 7" descr="preencoded.png"/>
          <p:cNvPicPr>
            <a:picLocks noChangeAspect="1"/>
          </p:cNvPicPr>
          <p:nvPr/>
        </p:nvPicPr>
        <p:blipFill>
          <a:blip r:embed="rId10"/>
          <a:srcRect t="-1100" b="-1100"/>
          <a:stretch/>
        </p:blipFill>
        <p:spPr>
          <a:xfrm>
            <a:off x="952805" y="4800600"/>
            <a:ext cx="114300" cy="133502"/>
          </a:xfrm>
          <a:prstGeom prst="rect">
            <a:avLst/>
          </a:prstGeom>
        </p:spPr>
      </p:pic>
      <p:sp>
        <p:nvSpPr>
          <p:cNvPr id="33" name="Text 23"/>
          <p:cNvSpPr txBox="1"/>
          <p:nvPr/>
        </p:nvSpPr>
        <p:spPr>
          <a:xfrm>
            <a:off x="1285646" y="4667098"/>
            <a:ext cx="3001061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데이터 로그</a:t>
            </a:r>
            <a:endParaRPr lang="en-US" sz="1200" dirty="0"/>
          </a:p>
        </p:txBody>
      </p:sp>
      <p:sp>
        <p:nvSpPr>
          <p:cNvPr id="34" name="Text 24"/>
          <p:cNvSpPr txBox="1"/>
          <p:nvPr/>
        </p:nvSpPr>
        <p:spPr>
          <a:xfrm>
            <a:off x="1285646" y="4899355"/>
            <a:ext cx="3001061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시간대별 인원 변화 및 특이사항 기록</a:t>
            </a:r>
            <a:endParaRPr lang="en-US" sz="1000" dirty="0"/>
          </a:p>
        </p:txBody>
      </p:sp>
      <p:sp>
        <p:nvSpPr>
          <p:cNvPr id="35" name="Shape 25"/>
          <p:cNvSpPr/>
          <p:nvPr/>
        </p:nvSpPr>
        <p:spPr>
          <a:xfrm>
            <a:off x="857707" y="5381244"/>
            <a:ext cx="304495" cy="304495"/>
          </a:xfrm>
          <a:prstGeom prst="roundRect">
            <a:avLst>
              <a:gd name="adj" fmla="val 150150"/>
            </a:avLst>
          </a:prstGeom>
          <a:solidFill>
            <a:srgbClr val="EFF6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36" name="Image 8" descr="preencoded.png"/>
          <p:cNvPicPr>
            <a:picLocks noChangeAspect="1"/>
          </p:cNvPicPr>
          <p:nvPr/>
        </p:nvPicPr>
        <p:blipFill>
          <a:blip r:embed="rId11"/>
          <a:srcRect l="-837" r="-837"/>
          <a:stretch/>
        </p:blipFill>
        <p:spPr>
          <a:xfrm>
            <a:off x="933602" y="5467198"/>
            <a:ext cx="152705" cy="133502"/>
          </a:xfrm>
          <a:prstGeom prst="rect">
            <a:avLst/>
          </a:prstGeom>
        </p:spPr>
      </p:pic>
      <p:sp>
        <p:nvSpPr>
          <p:cNvPr id="37" name="Text 26"/>
          <p:cNvSpPr txBox="1"/>
          <p:nvPr/>
        </p:nvSpPr>
        <p:spPr>
          <a:xfrm>
            <a:off x="1285646" y="5333695"/>
            <a:ext cx="3001061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[사례] 멘토극장 실시간 트래킹</a:t>
            </a:r>
            <a:endParaRPr lang="en-US" sz="1200" dirty="0"/>
          </a:p>
        </p:txBody>
      </p:sp>
      <p:sp>
        <p:nvSpPr>
          <p:cNvPr id="38" name="Text 27"/>
          <p:cNvSpPr txBox="1"/>
          <p:nvPr/>
        </p:nvSpPr>
        <p:spPr>
          <a:xfrm>
            <a:off x="1285646" y="5565953"/>
            <a:ext cx="3001061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45명 규모, 접수처와 내부 스태프 시트 연동</a:t>
            </a:r>
            <a:endParaRPr lang="en-US" sz="1000" dirty="0"/>
          </a:p>
        </p:txBody>
      </p:sp>
      <p:sp>
        <p:nvSpPr>
          <p:cNvPr id="39" name="Text 28"/>
          <p:cNvSpPr txBox="1"/>
          <p:nvPr/>
        </p:nvSpPr>
        <p:spPr>
          <a:xfrm>
            <a:off x="4953305" y="1714500"/>
            <a:ext cx="6810451" cy="305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kern="0" spc="-37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실시간 현장 대응 프로세스</a:t>
            </a:r>
            <a:endParaRPr lang="en-US" sz="1600" dirty="0"/>
          </a:p>
        </p:txBody>
      </p:sp>
      <p:sp>
        <p:nvSpPr>
          <p:cNvPr id="40" name="Text 29"/>
          <p:cNvSpPr txBox="1"/>
          <p:nvPr/>
        </p:nvSpPr>
        <p:spPr>
          <a:xfrm>
            <a:off x="4953305" y="2095805"/>
            <a:ext cx="681045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안내데스크부터 내부 좌석까지 끊김 없이 연결되는 유동적 운영 흐름입니다.</a:t>
            </a:r>
            <a:endParaRPr lang="en-US" sz="1200" dirty="0"/>
          </a:p>
        </p:txBody>
      </p:sp>
      <p:pic>
        <p:nvPicPr>
          <p:cNvPr id="41" name="Image 9" descr="preencoded.png"/>
          <p:cNvPicPr>
            <a:picLocks noChangeAspect="1"/>
          </p:cNvPicPr>
          <p:nvPr/>
        </p:nvPicPr>
        <p:blipFill>
          <a:blip r:embed="rId12"/>
          <a:srcRect l="-50" r="-50"/>
          <a:stretch/>
        </p:blipFill>
        <p:spPr>
          <a:xfrm>
            <a:off x="5376672" y="2848356"/>
            <a:ext cx="342900" cy="304495"/>
          </a:xfrm>
          <a:prstGeom prst="rect">
            <a:avLst/>
          </a:prstGeom>
        </p:spPr>
      </p:pic>
      <p:sp>
        <p:nvSpPr>
          <p:cNvPr id="42" name="Text 30"/>
          <p:cNvSpPr txBox="1"/>
          <p:nvPr/>
        </p:nvSpPr>
        <p:spPr>
          <a:xfrm>
            <a:off x="4891126" y="3333902"/>
            <a:ext cx="1314907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75" dirty="0">
                <a:solidFill>
                  <a:srgbClr val="94A3B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STEP 01</a:t>
            </a:r>
            <a:endParaRPr lang="en-US" sz="900" dirty="0"/>
          </a:p>
        </p:txBody>
      </p:sp>
      <p:sp>
        <p:nvSpPr>
          <p:cNvPr id="43" name="Text 31"/>
          <p:cNvSpPr txBox="1"/>
          <p:nvPr/>
        </p:nvSpPr>
        <p:spPr>
          <a:xfrm>
            <a:off x="4879238" y="3571646"/>
            <a:ext cx="1337767" cy="2478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kern="0" spc="-37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참석자 확인</a:t>
            </a:r>
            <a:endParaRPr lang="en-US" sz="1300" dirty="0"/>
          </a:p>
        </p:txBody>
      </p:sp>
      <p:sp>
        <p:nvSpPr>
          <p:cNvPr id="44" name="Text 32"/>
          <p:cNvSpPr txBox="1"/>
          <p:nvPr/>
        </p:nvSpPr>
        <p:spPr>
          <a:xfrm>
            <a:off x="4900270" y="3952951"/>
            <a:ext cx="1295705" cy="3529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안내데스크에서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명단 대조 및 배부</a:t>
            </a:r>
            <a:endParaRPr lang="en-US" sz="900" dirty="0"/>
          </a:p>
        </p:txBody>
      </p:sp>
      <p:pic>
        <p:nvPicPr>
          <p:cNvPr id="45" name="Image 10" descr="preencoded.png"/>
          <p:cNvPicPr>
            <a:picLocks noChangeAspect="1"/>
          </p:cNvPicPr>
          <p:nvPr/>
        </p:nvPicPr>
        <p:blipFill>
          <a:blip r:embed="rId13"/>
          <a:srcRect l="-57" r="-57"/>
          <a:stretch/>
        </p:blipFill>
        <p:spPr>
          <a:xfrm>
            <a:off x="6400800" y="3409798"/>
            <a:ext cx="200254" cy="228600"/>
          </a:xfrm>
          <a:prstGeom prst="rect">
            <a:avLst/>
          </a:prstGeom>
        </p:spPr>
      </p:pic>
      <p:pic>
        <p:nvPicPr>
          <p:cNvPr id="46" name="Image 11" descr="preencoded.png"/>
          <p:cNvPicPr>
            <a:picLocks noChangeAspect="1"/>
          </p:cNvPicPr>
          <p:nvPr/>
        </p:nvPicPr>
        <p:blipFill>
          <a:blip r:embed="rId14"/>
          <a:srcRect l="-90" r="-90"/>
          <a:stretch/>
        </p:blipFill>
        <p:spPr>
          <a:xfrm>
            <a:off x="7263079" y="2848356"/>
            <a:ext cx="381305" cy="304495"/>
          </a:xfrm>
          <a:prstGeom prst="rect">
            <a:avLst/>
          </a:prstGeom>
        </p:spPr>
      </p:pic>
      <p:sp>
        <p:nvSpPr>
          <p:cNvPr id="47" name="Text 33"/>
          <p:cNvSpPr txBox="1"/>
          <p:nvPr/>
        </p:nvSpPr>
        <p:spPr>
          <a:xfrm>
            <a:off x="6795821" y="3333902"/>
            <a:ext cx="1314907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75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STEP 02</a:t>
            </a:r>
            <a:endParaRPr lang="en-US" sz="900" dirty="0"/>
          </a:p>
        </p:txBody>
      </p:sp>
      <p:sp>
        <p:nvSpPr>
          <p:cNvPr id="48" name="Text 34"/>
          <p:cNvSpPr txBox="1"/>
          <p:nvPr/>
        </p:nvSpPr>
        <p:spPr>
          <a:xfrm>
            <a:off x="6784848" y="3571646"/>
            <a:ext cx="1337767" cy="2478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kern="0" spc="-37" dirty="0">
                <a:solidFill>
                  <a:srgbClr val="1E293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실시간 동기화</a:t>
            </a:r>
            <a:endParaRPr lang="en-US" sz="1300" dirty="0"/>
          </a:p>
        </p:txBody>
      </p:sp>
      <p:sp>
        <p:nvSpPr>
          <p:cNvPr id="49" name="Text 35"/>
          <p:cNvSpPr txBox="1"/>
          <p:nvPr/>
        </p:nvSpPr>
        <p:spPr>
          <a:xfrm>
            <a:off x="6805879" y="3952951"/>
            <a:ext cx="1295705" cy="3529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스프레드시트에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입장 현황 즉시 체크</a:t>
            </a:r>
            <a:endParaRPr lang="en-US" sz="900" dirty="0"/>
          </a:p>
        </p:txBody>
      </p:sp>
      <p:pic>
        <p:nvPicPr>
          <p:cNvPr id="50" name="Image 12" descr="preencoded.png"/>
          <p:cNvPicPr>
            <a:picLocks noChangeAspect="1"/>
          </p:cNvPicPr>
          <p:nvPr/>
        </p:nvPicPr>
        <p:blipFill>
          <a:blip r:embed="rId15"/>
          <a:srcRect l="-57" r="-57"/>
          <a:stretch/>
        </p:blipFill>
        <p:spPr>
          <a:xfrm>
            <a:off x="8305495" y="3409798"/>
            <a:ext cx="200254" cy="228600"/>
          </a:xfrm>
          <a:prstGeom prst="rect">
            <a:avLst/>
          </a:prstGeom>
        </p:spPr>
      </p:pic>
      <p:pic>
        <p:nvPicPr>
          <p:cNvPr id="51" name="Image 13" descr="preencoded.png"/>
          <p:cNvPicPr>
            <a:picLocks noChangeAspect="1"/>
          </p:cNvPicPr>
          <p:nvPr/>
        </p:nvPicPr>
        <p:blipFill>
          <a:blip r:embed="rId16"/>
          <a:srcRect/>
          <a:stretch/>
        </p:blipFill>
        <p:spPr>
          <a:xfrm>
            <a:off x="9206179" y="2848356"/>
            <a:ext cx="304495" cy="304495"/>
          </a:xfrm>
          <a:prstGeom prst="rect">
            <a:avLst/>
          </a:prstGeom>
        </p:spPr>
      </p:pic>
      <p:sp>
        <p:nvSpPr>
          <p:cNvPr id="52" name="Text 36"/>
          <p:cNvSpPr txBox="1"/>
          <p:nvPr/>
        </p:nvSpPr>
        <p:spPr>
          <a:xfrm>
            <a:off x="8701430" y="3333902"/>
            <a:ext cx="1314907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75" dirty="0">
                <a:solidFill>
                  <a:srgbClr val="3B82F6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STEP 03</a:t>
            </a:r>
            <a:endParaRPr lang="en-US" sz="900" dirty="0"/>
          </a:p>
        </p:txBody>
      </p:sp>
      <p:sp>
        <p:nvSpPr>
          <p:cNvPr id="53" name="Text 37"/>
          <p:cNvSpPr txBox="1"/>
          <p:nvPr/>
        </p:nvSpPr>
        <p:spPr>
          <a:xfrm>
            <a:off x="8689543" y="3571646"/>
            <a:ext cx="1337767" cy="2478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kern="0" spc="-37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공석 파악</a:t>
            </a:r>
            <a:endParaRPr lang="en-US" sz="1300" dirty="0"/>
          </a:p>
        </p:txBody>
      </p:sp>
      <p:sp>
        <p:nvSpPr>
          <p:cNvPr id="54" name="Text 38"/>
          <p:cNvSpPr txBox="1"/>
          <p:nvPr/>
        </p:nvSpPr>
        <p:spPr>
          <a:xfrm>
            <a:off x="8710574" y="3952951"/>
            <a:ext cx="1295705" cy="3529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행사 시작 5분 전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최종 빈자리 확인</a:t>
            </a:r>
            <a:endParaRPr lang="en-US" sz="900" dirty="0"/>
          </a:p>
        </p:txBody>
      </p:sp>
      <p:pic>
        <p:nvPicPr>
          <p:cNvPr id="55" name="Image 14" descr="preencoded.png"/>
          <p:cNvPicPr>
            <a:picLocks noChangeAspect="1"/>
          </p:cNvPicPr>
          <p:nvPr/>
        </p:nvPicPr>
        <p:blipFill>
          <a:blip r:embed="rId17"/>
          <a:srcRect l="-57" r="-57"/>
          <a:stretch/>
        </p:blipFill>
        <p:spPr>
          <a:xfrm>
            <a:off x="10211105" y="3409798"/>
            <a:ext cx="200254" cy="228600"/>
          </a:xfrm>
          <a:prstGeom prst="rect">
            <a:avLst/>
          </a:prstGeom>
        </p:spPr>
      </p:pic>
      <p:pic>
        <p:nvPicPr>
          <p:cNvPr id="56" name="Image 15" descr="preencoded.png"/>
          <p:cNvPicPr>
            <a:picLocks noChangeAspect="1"/>
          </p:cNvPicPr>
          <p:nvPr/>
        </p:nvPicPr>
        <p:blipFill>
          <a:blip r:embed="rId18"/>
          <a:srcRect l="-621" r="-621"/>
          <a:stretch/>
        </p:blipFill>
        <p:spPr>
          <a:xfrm>
            <a:off x="11058754" y="2838298"/>
            <a:ext cx="409651" cy="323698"/>
          </a:xfrm>
          <a:prstGeom prst="rect">
            <a:avLst/>
          </a:prstGeom>
        </p:spPr>
      </p:pic>
      <p:sp>
        <p:nvSpPr>
          <p:cNvPr id="57" name="Text 39"/>
          <p:cNvSpPr txBox="1"/>
          <p:nvPr/>
        </p:nvSpPr>
        <p:spPr>
          <a:xfrm>
            <a:off x="10606126" y="3333902"/>
            <a:ext cx="1314907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75" dirty="0">
                <a:solidFill>
                  <a:srgbClr val="1D4ED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STEP 04</a:t>
            </a:r>
            <a:endParaRPr lang="en-US" sz="900" dirty="0"/>
          </a:p>
        </p:txBody>
      </p:sp>
      <p:sp>
        <p:nvSpPr>
          <p:cNvPr id="58" name="Text 40"/>
          <p:cNvSpPr txBox="1"/>
          <p:nvPr/>
        </p:nvSpPr>
        <p:spPr>
          <a:xfrm>
            <a:off x="10594238" y="3571646"/>
            <a:ext cx="1337767" cy="2478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kern="0" spc="-37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좌석 재배정</a:t>
            </a:r>
            <a:endParaRPr lang="en-US" sz="1300" dirty="0"/>
          </a:p>
        </p:txBody>
      </p:sp>
      <p:sp>
        <p:nvSpPr>
          <p:cNvPr id="59" name="Text 41"/>
          <p:cNvSpPr txBox="1"/>
          <p:nvPr/>
        </p:nvSpPr>
        <p:spPr>
          <a:xfrm>
            <a:off x="10615270" y="3952951"/>
            <a:ext cx="1295705" cy="3529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1E40A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일반석 인원을 VIP석 등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1E40A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앞자리로 유동적 안내</a:t>
            </a:r>
            <a:endParaRPr lang="en-US" sz="900" dirty="0"/>
          </a:p>
        </p:txBody>
      </p:sp>
      <p:pic>
        <p:nvPicPr>
          <p:cNvPr id="60" name="Image 16" descr="preencoded.png"/>
          <p:cNvPicPr>
            <a:picLocks noChangeAspect="1"/>
          </p:cNvPicPr>
          <p:nvPr/>
        </p:nvPicPr>
        <p:blipFill>
          <a:blip r:embed="rId19"/>
          <a:srcRect l="-133" r="-133"/>
          <a:stretch/>
        </p:blipFill>
        <p:spPr>
          <a:xfrm>
            <a:off x="5296205" y="5315407"/>
            <a:ext cx="171907" cy="228600"/>
          </a:xfrm>
          <a:prstGeom prst="rect">
            <a:avLst/>
          </a:prstGeom>
        </p:spPr>
      </p:pic>
      <p:sp>
        <p:nvSpPr>
          <p:cNvPr id="61" name="Text 42"/>
          <p:cNvSpPr txBox="1"/>
          <p:nvPr/>
        </p:nvSpPr>
        <p:spPr>
          <a:xfrm>
            <a:off x="5715000" y="5143500"/>
            <a:ext cx="5734202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B4530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실무 팁 (Quick Tip) : 멘토극장 사례</a:t>
            </a:r>
            <a:endParaRPr lang="en-US" sz="1100" dirty="0"/>
          </a:p>
        </p:txBody>
      </p:sp>
      <p:sp>
        <p:nvSpPr>
          <p:cNvPr id="62" name="Text 43"/>
          <p:cNvSpPr txBox="1"/>
          <p:nvPr/>
        </p:nvSpPr>
        <p:spPr>
          <a:xfrm>
            <a:off x="5715000" y="5381244"/>
            <a:ext cx="5696712" cy="4005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51A0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접수 데스크와 내부 안내 스태프 간에 무전기나 단톡방을 활용해 실시간으로 소통해야 합니다. "A열 3번 공석입니다, 대기 인원 1명 안내 바랍니다"와 같이 구체적으로 지시하여 현장 혼선을 막습니다.</a:t>
            </a:r>
            <a:endParaRPr lang="en-US" sz="10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rcRect t="-420" b="-420"/>
          <a:stretch/>
        </p:blipFill>
        <p:spPr>
          <a:xfrm>
            <a:off x="571500" y="428854"/>
            <a:ext cx="761695" cy="57607"/>
          </a:xfrm>
          <a:prstGeom prst="rect">
            <a:avLst/>
          </a:prstGeom>
        </p:spPr>
      </p:pic>
      <p:pic>
        <p:nvPicPr>
          <p:cNvPr id="5" name="Image 1" descr="preencoded.png"/>
          <p:cNvPicPr>
            <a:picLocks noChangeAspect="1"/>
          </p:cNvPicPr>
          <p:nvPr/>
        </p:nvPicPr>
        <p:blipFill>
          <a:blip r:embed="rId4"/>
          <a:srcRect l="-4" r="-4"/>
          <a:stretch/>
        </p:blipFill>
        <p:spPr>
          <a:xfrm>
            <a:off x="571500" y="1714500"/>
            <a:ext cx="3829507" cy="4591202"/>
          </a:xfrm>
          <a:prstGeom prst="rect">
            <a:avLst/>
          </a:prstGeom>
        </p:spPr>
      </p:pic>
      <p:pic>
        <p:nvPicPr>
          <p:cNvPr id="6" name="Image 2" descr="preencoded.png"/>
          <p:cNvPicPr>
            <a:picLocks noChangeAspect="1"/>
          </p:cNvPicPr>
          <p:nvPr/>
        </p:nvPicPr>
        <p:blipFill>
          <a:blip r:embed="rId5"/>
          <a:srcRect l="-2089" r="-2089"/>
          <a:stretch/>
        </p:blipFill>
        <p:spPr>
          <a:xfrm>
            <a:off x="857707" y="2476195"/>
            <a:ext cx="3238805" cy="9144"/>
          </a:xfrm>
          <a:prstGeom prst="rect">
            <a:avLst/>
          </a:prstGeom>
        </p:spPr>
      </p:pic>
      <p:sp>
        <p:nvSpPr>
          <p:cNvPr id="7" name="Shape 2"/>
          <p:cNvSpPr/>
          <p:nvPr/>
        </p:nvSpPr>
        <p:spPr>
          <a:xfrm>
            <a:off x="4667098" y="2572207"/>
            <a:ext cx="1429207" cy="2057400"/>
          </a:xfrm>
          <a:prstGeom prst="roundRect">
            <a:avLst>
              <a:gd name="adj" fmla="val 6824"/>
            </a:avLst>
          </a:prstGeom>
          <a:solidFill>
            <a:srgbClr val="FFFFFF"/>
          </a:solidFill>
          <a:ln/>
          <a:effectLst>
            <a:outerShdw blurRad="63500" dist="38100" dir="162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8" name="Shape 3"/>
          <p:cNvSpPr/>
          <p:nvPr/>
        </p:nvSpPr>
        <p:spPr>
          <a:xfrm>
            <a:off x="4667098" y="2572207"/>
            <a:ext cx="1429207" cy="57607"/>
          </a:xfrm>
          <a:prstGeom prst="roundRect">
            <a:avLst>
              <a:gd name="adj" fmla="val 169313"/>
            </a:avLst>
          </a:prstGeom>
          <a:solidFill>
            <a:srgbClr val="94A3B8"/>
          </a:solidFill>
          <a:ln w="12700">
            <a:solidFill>
              <a:srgbClr val="94A3B8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9" name="Shape 4"/>
          <p:cNvSpPr/>
          <p:nvPr/>
        </p:nvSpPr>
        <p:spPr>
          <a:xfrm>
            <a:off x="6572707" y="2572207"/>
            <a:ext cx="1429207" cy="2057400"/>
          </a:xfrm>
          <a:prstGeom prst="roundRect">
            <a:avLst>
              <a:gd name="adj" fmla="val 6824"/>
            </a:avLst>
          </a:prstGeom>
          <a:solidFill>
            <a:srgbClr val="FFFFFF"/>
          </a:solidFill>
          <a:ln/>
          <a:effectLst>
            <a:outerShdw blurRad="63500" dist="38100" dir="162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10" name="Shape 5"/>
          <p:cNvSpPr/>
          <p:nvPr/>
        </p:nvSpPr>
        <p:spPr>
          <a:xfrm>
            <a:off x="6572707" y="2572207"/>
            <a:ext cx="1429207" cy="57607"/>
          </a:xfrm>
          <a:prstGeom prst="roundRect">
            <a:avLst>
              <a:gd name="adj" fmla="val 169313"/>
            </a:avLst>
          </a:prstGeom>
          <a:solidFill>
            <a:srgbClr val="64748B"/>
          </a:solidFill>
          <a:ln w="12700">
            <a:solidFill>
              <a:srgbClr val="64748B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1" name="Shape 6"/>
          <p:cNvSpPr/>
          <p:nvPr/>
        </p:nvSpPr>
        <p:spPr>
          <a:xfrm>
            <a:off x="8477402" y="2572207"/>
            <a:ext cx="1429207" cy="2057400"/>
          </a:xfrm>
          <a:prstGeom prst="roundRect">
            <a:avLst>
              <a:gd name="adj" fmla="val 6824"/>
            </a:avLst>
          </a:prstGeom>
          <a:solidFill>
            <a:srgbClr val="FFFFFF"/>
          </a:solidFill>
          <a:ln/>
          <a:effectLst>
            <a:outerShdw blurRad="63500" dist="38100" dir="162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12" name="Shape 7"/>
          <p:cNvSpPr/>
          <p:nvPr/>
        </p:nvSpPr>
        <p:spPr>
          <a:xfrm>
            <a:off x="8477402" y="2572207"/>
            <a:ext cx="1429207" cy="57607"/>
          </a:xfrm>
          <a:prstGeom prst="roundRect">
            <a:avLst>
              <a:gd name="adj" fmla="val 169313"/>
            </a:avLst>
          </a:prstGeom>
          <a:solidFill>
            <a:srgbClr val="3B82F6"/>
          </a:solidFill>
          <a:ln w="12700">
            <a:solidFill>
              <a:srgbClr val="3B82F6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13" name="Image 3" descr="preencoded.png"/>
          <p:cNvPicPr>
            <a:picLocks noChangeAspect="1"/>
          </p:cNvPicPr>
          <p:nvPr/>
        </p:nvPicPr>
        <p:blipFill>
          <a:blip r:embed="rId6"/>
          <a:srcRect l="-16" r="-16"/>
          <a:stretch/>
        </p:blipFill>
        <p:spPr>
          <a:xfrm>
            <a:off x="10382098" y="2572207"/>
            <a:ext cx="1429207" cy="2057400"/>
          </a:xfrm>
          <a:prstGeom prst="rect">
            <a:avLst/>
          </a:prstGeom>
        </p:spPr>
      </p:pic>
      <p:sp>
        <p:nvSpPr>
          <p:cNvPr id="14" name="Shape 8"/>
          <p:cNvSpPr/>
          <p:nvPr/>
        </p:nvSpPr>
        <p:spPr>
          <a:xfrm>
            <a:off x="4667098" y="4953305"/>
            <a:ext cx="7191756" cy="952805"/>
          </a:xfrm>
          <a:prstGeom prst="roundRect">
            <a:avLst>
              <a:gd name="adj" fmla="val 7678"/>
            </a:avLst>
          </a:prstGeom>
          <a:solidFill>
            <a:srgbClr val="FFFBEB"/>
          </a:solidFill>
          <a:ln/>
        </p:spPr>
        <p:txBody>
          <a:bodyPr/>
          <a:lstStyle/>
          <a:p>
            <a:endParaRPr lang="en-KR"/>
          </a:p>
        </p:txBody>
      </p:sp>
      <p:sp>
        <p:nvSpPr>
          <p:cNvPr id="15" name="Shape 9"/>
          <p:cNvSpPr/>
          <p:nvPr/>
        </p:nvSpPr>
        <p:spPr>
          <a:xfrm>
            <a:off x="4667098" y="4953305"/>
            <a:ext cx="47549" cy="952805"/>
          </a:xfrm>
          <a:prstGeom prst="roundRect">
            <a:avLst>
              <a:gd name="adj" fmla="val 153846"/>
            </a:avLst>
          </a:prstGeom>
          <a:solidFill>
            <a:srgbClr val="F59E0B"/>
          </a:solidFill>
          <a:ln w="12700">
            <a:solidFill>
              <a:srgbClr val="F59E0B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6" name="Text 10"/>
          <p:cNvSpPr txBox="1"/>
          <p:nvPr/>
        </p:nvSpPr>
        <p:spPr>
          <a:xfrm>
            <a:off x="571500" y="619049"/>
            <a:ext cx="98298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kern="0" spc="-75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5단계: 프로그램별 무대 전환 관리</a:t>
            </a:r>
            <a:endParaRPr lang="en-US" sz="2800" dirty="0"/>
          </a:p>
        </p:txBody>
      </p:sp>
      <p:sp>
        <p:nvSpPr>
          <p:cNvPr id="17" name="Text 11"/>
          <p:cNvSpPr txBox="1"/>
          <p:nvPr/>
        </p:nvSpPr>
        <p:spPr>
          <a:xfrm>
            <a:off x="571500" y="1190549"/>
            <a:ext cx="9715500" cy="2478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kern="0" spc="-37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식순에 따른 매끄러운 집기 이동과 무대 세팅 변경으로 공백 없는 행사를 연출합니다.</a:t>
            </a:r>
            <a:endParaRPr lang="en-US" sz="1300" dirty="0"/>
          </a:p>
        </p:txBody>
      </p:sp>
      <p:sp>
        <p:nvSpPr>
          <p:cNvPr id="18" name="Text 12"/>
          <p:cNvSpPr txBox="1"/>
          <p:nvPr/>
        </p:nvSpPr>
        <p:spPr>
          <a:xfrm>
            <a:off x="857707" y="2000707"/>
            <a:ext cx="3429000" cy="305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kern="0" spc="-37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프로그램별 세팅 가이드</a:t>
            </a:r>
            <a:endParaRPr lang="en-US" sz="1600" dirty="0"/>
          </a:p>
        </p:txBody>
      </p:sp>
      <p:sp>
        <p:nvSpPr>
          <p:cNvPr id="19" name="Shape 13"/>
          <p:cNvSpPr/>
          <p:nvPr/>
        </p:nvSpPr>
        <p:spPr>
          <a:xfrm>
            <a:off x="857707" y="2714854"/>
            <a:ext cx="304495" cy="304495"/>
          </a:xfrm>
          <a:prstGeom prst="roundRect">
            <a:avLst>
              <a:gd name="adj" fmla="val 150150"/>
            </a:avLst>
          </a:prstGeom>
          <a:solidFill>
            <a:srgbClr val="EFF6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20" name="Image 4" descr="preencoded.png"/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942746" y="2800807"/>
            <a:ext cx="133502" cy="133502"/>
          </a:xfrm>
          <a:prstGeom prst="rect">
            <a:avLst/>
          </a:prstGeom>
        </p:spPr>
      </p:pic>
      <p:sp>
        <p:nvSpPr>
          <p:cNvPr id="21" name="Text 14"/>
          <p:cNvSpPr txBox="1"/>
          <p:nvPr/>
        </p:nvSpPr>
        <p:spPr>
          <a:xfrm>
            <a:off x="1285646" y="2667305"/>
            <a:ext cx="3001061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식전공연 세팅</a:t>
            </a:r>
            <a:endParaRPr lang="en-US" sz="1200" dirty="0"/>
          </a:p>
        </p:txBody>
      </p:sp>
      <p:sp>
        <p:nvSpPr>
          <p:cNvPr id="22" name="Text 15"/>
          <p:cNvSpPr txBox="1"/>
          <p:nvPr/>
        </p:nvSpPr>
        <p:spPr>
          <a:xfrm>
            <a:off x="1285646" y="2899562"/>
            <a:ext cx="3001061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마이크 스탠드 및 공연자 의자 배치</a:t>
            </a:r>
            <a:endParaRPr lang="en-US" sz="1000" dirty="0"/>
          </a:p>
        </p:txBody>
      </p:sp>
      <p:sp>
        <p:nvSpPr>
          <p:cNvPr id="23" name="Shape 16"/>
          <p:cNvSpPr/>
          <p:nvPr/>
        </p:nvSpPr>
        <p:spPr>
          <a:xfrm>
            <a:off x="857707" y="3381451"/>
            <a:ext cx="304495" cy="304495"/>
          </a:xfrm>
          <a:prstGeom prst="roundRect">
            <a:avLst>
              <a:gd name="adj" fmla="val 150150"/>
            </a:avLst>
          </a:prstGeom>
          <a:solidFill>
            <a:srgbClr val="EFF6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24" name="Image 5" descr="preencoded.png"/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942746" y="3467405"/>
            <a:ext cx="133502" cy="133502"/>
          </a:xfrm>
          <a:prstGeom prst="rect">
            <a:avLst/>
          </a:prstGeom>
        </p:spPr>
      </p:pic>
      <p:sp>
        <p:nvSpPr>
          <p:cNvPr id="25" name="Text 17"/>
          <p:cNvSpPr txBox="1"/>
          <p:nvPr/>
        </p:nvSpPr>
        <p:spPr>
          <a:xfrm>
            <a:off x="1285646" y="3333902"/>
            <a:ext cx="3001061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개회식 전환</a:t>
            </a:r>
            <a:endParaRPr lang="en-US" sz="1200" dirty="0"/>
          </a:p>
        </p:txBody>
      </p:sp>
      <p:sp>
        <p:nvSpPr>
          <p:cNvPr id="26" name="Text 18"/>
          <p:cNvSpPr txBox="1"/>
          <p:nvPr/>
        </p:nvSpPr>
        <p:spPr>
          <a:xfrm>
            <a:off x="1285646" y="3566160"/>
            <a:ext cx="3001061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포디움만 고정, 그 외 모든 집기 퇴장</a:t>
            </a:r>
            <a:endParaRPr lang="en-US" sz="1000" dirty="0"/>
          </a:p>
        </p:txBody>
      </p:sp>
      <p:sp>
        <p:nvSpPr>
          <p:cNvPr id="27" name="Shape 19"/>
          <p:cNvSpPr/>
          <p:nvPr/>
        </p:nvSpPr>
        <p:spPr>
          <a:xfrm>
            <a:off x="857707" y="4048049"/>
            <a:ext cx="304495" cy="304495"/>
          </a:xfrm>
          <a:prstGeom prst="roundRect">
            <a:avLst>
              <a:gd name="adj" fmla="val 150150"/>
            </a:avLst>
          </a:prstGeom>
          <a:solidFill>
            <a:srgbClr val="EFF6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28" name="Image 6" descr="preencoded.png"/>
          <p:cNvPicPr>
            <a:picLocks noChangeAspect="1"/>
          </p:cNvPicPr>
          <p:nvPr/>
        </p:nvPicPr>
        <p:blipFill>
          <a:blip r:embed="rId9"/>
          <a:srcRect l="-1507" r="-1507"/>
          <a:stretch/>
        </p:blipFill>
        <p:spPr>
          <a:xfrm>
            <a:off x="923544" y="4134002"/>
            <a:ext cx="171907" cy="133502"/>
          </a:xfrm>
          <a:prstGeom prst="rect">
            <a:avLst/>
          </a:prstGeom>
        </p:spPr>
      </p:pic>
      <p:sp>
        <p:nvSpPr>
          <p:cNvPr id="29" name="Text 20"/>
          <p:cNvSpPr txBox="1"/>
          <p:nvPr/>
        </p:nvSpPr>
        <p:spPr>
          <a:xfrm>
            <a:off x="1285646" y="4000500"/>
            <a:ext cx="3001061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강연 세팅</a:t>
            </a:r>
            <a:endParaRPr lang="en-US" sz="1200" dirty="0"/>
          </a:p>
        </p:txBody>
      </p:sp>
      <p:sp>
        <p:nvSpPr>
          <p:cNvPr id="30" name="Text 21"/>
          <p:cNvSpPr txBox="1"/>
          <p:nvPr/>
        </p:nvSpPr>
        <p:spPr>
          <a:xfrm>
            <a:off x="1285646" y="4232758"/>
            <a:ext cx="3001061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강연자 의자, 간이 테이블 및 생수 세팅</a:t>
            </a:r>
            <a:endParaRPr lang="en-US" sz="1000" dirty="0"/>
          </a:p>
        </p:txBody>
      </p:sp>
      <p:sp>
        <p:nvSpPr>
          <p:cNvPr id="31" name="Shape 22"/>
          <p:cNvSpPr/>
          <p:nvPr/>
        </p:nvSpPr>
        <p:spPr>
          <a:xfrm>
            <a:off x="857707" y="4714646"/>
            <a:ext cx="304495" cy="304495"/>
          </a:xfrm>
          <a:prstGeom prst="roundRect">
            <a:avLst>
              <a:gd name="adj" fmla="val 150150"/>
            </a:avLst>
          </a:prstGeom>
          <a:solidFill>
            <a:srgbClr val="EFF6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32" name="Image 7" descr="preencoded.png"/>
          <p:cNvPicPr>
            <a:picLocks noChangeAspect="1"/>
          </p:cNvPicPr>
          <p:nvPr/>
        </p:nvPicPr>
        <p:blipFill>
          <a:blip r:embed="rId10"/>
          <a:srcRect l="-1507" r="-1507"/>
          <a:stretch/>
        </p:blipFill>
        <p:spPr>
          <a:xfrm>
            <a:off x="923544" y="4800600"/>
            <a:ext cx="171907" cy="133502"/>
          </a:xfrm>
          <a:prstGeom prst="rect">
            <a:avLst/>
          </a:prstGeom>
        </p:spPr>
      </p:pic>
      <p:sp>
        <p:nvSpPr>
          <p:cNvPr id="33" name="Text 23"/>
          <p:cNvSpPr txBox="1"/>
          <p:nvPr/>
        </p:nvSpPr>
        <p:spPr>
          <a:xfrm>
            <a:off x="1285646" y="4667098"/>
            <a:ext cx="292242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질의응답 (Q&amp;A) 전환</a:t>
            </a:r>
            <a:endParaRPr lang="en-US" sz="1200" dirty="0"/>
          </a:p>
        </p:txBody>
      </p:sp>
      <p:sp>
        <p:nvSpPr>
          <p:cNvPr id="34" name="Text 24"/>
          <p:cNvSpPr txBox="1"/>
          <p:nvPr/>
        </p:nvSpPr>
        <p:spPr>
          <a:xfrm>
            <a:off x="1285646" y="4899355"/>
            <a:ext cx="3001061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사회자 의자 무대 위 추가, 중앙 원탁 배치</a:t>
            </a:r>
            <a:endParaRPr lang="en-US" sz="1000" dirty="0"/>
          </a:p>
        </p:txBody>
      </p:sp>
      <p:sp>
        <p:nvSpPr>
          <p:cNvPr id="35" name="Shape 25"/>
          <p:cNvSpPr/>
          <p:nvPr/>
        </p:nvSpPr>
        <p:spPr>
          <a:xfrm>
            <a:off x="857707" y="5381244"/>
            <a:ext cx="304495" cy="304495"/>
          </a:xfrm>
          <a:prstGeom prst="roundRect">
            <a:avLst>
              <a:gd name="adj" fmla="val 150150"/>
            </a:avLst>
          </a:prstGeom>
          <a:solidFill>
            <a:srgbClr val="EFF6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36" name="Image 8" descr="preencoded.png"/>
          <p:cNvPicPr>
            <a:picLocks noChangeAspect="1"/>
          </p:cNvPicPr>
          <p:nvPr/>
        </p:nvPicPr>
        <p:blipFill>
          <a:blip r:embed="rId11"/>
          <a:srcRect/>
          <a:stretch/>
        </p:blipFill>
        <p:spPr>
          <a:xfrm>
            <a:off x="942746" y="5467198"/>
            <a:ext cx="133502" cy="133502"/>
          </a:xfrm>
          <a:prstGeom prst="rect">
            <a:avLst/>
          </a:prstGeom>
        </p:spPr>
      </p:pic>
      <p:sp>
        <p:nvSpPr>
          <p:cNvPr id="37" name="Text 26"/>
          <p:cNvSpPr txBox="1"/>
          <p:nvPr/>
        </p:nvSpPr>
        <p:spPr>
          <a:xfrm>
            <a:off x="1285646" y="5333695"/>
            <a:ext cx="3001061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기념사진 촬영 세팅</a:t>
            </a:r>
            <a:endParaRPr lang="en-US" sz="1200" dirty="0"/>
          </a:p>
        </p:txBody>
      </p:sp>
      <p:sp>
        <p:nvSpPr>
          <p:cNvPr id="38" name="Text 27"/>
          <p:cNvSpPr txBox="1"/>
          <p:nvPr/>
        </p:nvSpPr>
        <p:spPr>
          <a:xfrm>
            <a:off x="1285646" y="5565953"/>
            <a:ext cx="3001061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현수막 담당자 배치 및 배너 중앙 이동</a:t>
            </a:r>
            <a:endParaRPr lang="en-US" sz="1000" dirty="0"/>
          </a:p>
        </p:txBody>
      </p:sp>
      <p:sp>
        <p:nvSpPr>
          <p:cNvPr id="39" name="Text 28"/>
          <p:cNvSpPr txBox="1"/>
          <p:nvPr/>
        </p:nvSpPr>
        <p:spPr>
          <a:xfrm>
            <a:off x="4667098" y="1714500"/>
            <a:ext cx="7334402" cy="305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kern="0" spc="-37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무대 전환 예시 플로우</a:t>
            </a:r>
            <a:endParaRPr lang="en-US" sz="1600" dirty="0"/>
          </a:p>
        </p:txBody>
      </p:sp>
      <p:sp>
        <p:nvSpPr>
          <p:cNvPr id="40" name="Text 29"/>
          <p:cNvSpPr txBox="1"/>
          <p:nvPr/>
        </p:nvSpPr>
        <p:spPr>
          <a:xfrm>
            <a:off x="4667098" y="2095805"/>
            <a:ext cx="733440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프로그램 성격에 맞춰 무대 위 집기를 스태프들이 신속하게 변경합니다.</a:t>
            </a:r>
            <a:endParaRPr lang="en-US" sz="1200" dirty="0"/>
          </a:p>
        </p:txBody>
      </p:sp>
      <p:pic>
        <p:nvPicPr>
          <p:cNvPr id="41" name="Image 9" descr="preencoded.png"/>
          <p:cNvPicPr>
            <a:picLocks noChangeAspect="1"/>
          </p:cNvPicPr>
          <p:nvPr/>
        </p:nvPicPr>
        <p:blipFill>
          <a:blip r:embed="rId12"/>
          <a:srcRect/>
          <a:stretch/>
        </p:blipFill>
        <p:spPr>
          <a:xfrm>
            <a:off x="5229454" y="2809951"/>
            <a:ext cx="304495" cy="304495"/>
          </a:xfrm>
          <a:prstGeom prst="rect">
            <a:avLst/>
          </a:prstGeom>
        </p:spPr>
      </p:pic>
      <p:sp>
        <p:nvSpPr>
          <p:cNvPr id="42" name="Text 30"/>
          <p:cNvSpPr txBox="1"/>
          <p:nvPr/>
        </p:nvSpPr>
        <p:spPr>
          <a:xfrm>
            <a:off x="4724705" y="3333902"/>
            <a:ext cx="1314907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75" dirty="0">
                <a:solidFill>
                  <a:srgbClr val="94A3B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STEP 01</a:t>
            </a:r>
            <a:endParaRPr lang="en-US" sz="900" dirty="0"/>
          </a:p>
        </p:txBody>
      </p:sp>
      <p:sp>
        <p:nvSpPr>
          <p:cNvPr id="43" name="Text 31"/>
          <p:cNvSpPr txBox="1"/>
          <p:nvPr/>
        </p:nvSpPr>
        <p:spPr>
          <a:xfrm>
            <a:off x="4712818" y="3571646"/>
            <a:ext cx="1337767" cy="2478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kern="0" spc="-37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식전공연</a:t>
            </a:r>
            <a:endParaRPr lang="en-US" sz="1300" dirty="0"/>
          </a:p>
        </p:txBody>
      </p:sp>
      <p:sp>
        <p:nvSpPr>
          <p:cNvPr id="44" name="Text 32"/>
          <p:cNvSpPr txBox="1"/>
          <p:nvPr/>
        </p:nvSpPr>
        <p:spPr>
          <a:xfrm>
            <a:off x="4733849" y="3952951"/>
            <a:ext cx="1295705" cy="3529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의자 세팅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마이크스탠드</a:t>
            </a:r>
            <a:endParaRPr lang="en-US" sz="900" dirty="0"/>
          </a:p>
        </p:txBody>
      </p:sp>
      <p:pic>
        <p:nvPicPr>
          <p:cNvPr id="45" name="Image 10" descr="preencoded.png"/>
          <p:cNvPicPr>
            <a:picLocks noChangeAspect="1"/>
          </p:cNvPicPr>
          <p:nvPr/>
        </p:nvPicPr>
        <p:blipFill>
          <a:blip r:embed="rId13"/>
          <a:srcRect l="-57" r="-57"/>
          <a:stretch/>
        </p:blipFill>
        <p:spPr>
          <a:xfrm>
            <a:off x="6234379" y="3381451"/>
            <a:ext cx="200254" cy="228600"/>
          </a:xfrm>
          <a:prstGeom prst="rect">
            <a:avLst/>
          </a:prstGeom>
        </p:spPr>
      </p:pic>
      <p:pic>
        <p:nvPicPr>
          <p:cNvPr id="46" name="Image 11" descr="preencoded.png"/>
          <p:cNvPicPr>
            <a:picLocks noChangeAspect="1"/>
          </p:cNvPicPr>
          <p:nvPr/>
        </p:nvPicPr>
        <p:blipFill>
          <a:blip r:embed="rId14"/>
          <a:srcRect/>
          <a:stretch/>
        </p:blipFill>
        <p:spPr>
          <a:xfrm>
            <a:off x="7134149" y="2809951"/>
            <a:ext cx="304495" cy="304495"/>
          </a:xfrm>
          <a:prstGeom prst="rect">
            <a:avLst/>
          </a:prstGeom>
        </p:spPr>
      </p:pic>
      <p:sp>
        <p:nvSpPr>
          <p:cNvPr id="47" name="Text 33"/>
          <p:cNvSpPr txBox="1"/>
          <p:nvPr/>
        </p:nvSpPr>
        <p:spPr>
          <a:xfrm>
            <a:off x="6629400" y="3333902"/>
            <a:ext cx="1314907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75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STEP 02</a:t>
            </a:r>
            <a:endParaRPr lang="en-US" sz="900" dirty="0"/>
          </a:p>
        </p:txBody>
      </p:sp>
      <p:sp>
        <p:nvSpPr>
          <p:cNvPr id="48" name="Text 34"/>
          <p:cNvSpPr txBox="1"/>
          <p:nvPr/>
        </p:nvSpPr>
        <p:spPr>
          <a:xfrm>
            <a:off x="6617513" y="3571646"/>
            <a:ext cx="1337767" cy="2478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kern="0" spc="-37" dirty="0">
                <a:solidFill>
                  <a:srgbClr val="1E293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개회</a:t>
            </a:r>
            <a:endParaRPr lang="en-US" sz="1300" dirty="0"/>
          </a:p>
        </p:txBody>
      </p:sp>
      <p:sp>
        <p:nvSpPr>
          <p:cNvPr id="49" name="Text 35"/>
          <p:cNvSpPr txBox="1"/>
          <p:nvPr/>
        </p:nvSpPr>
        <p:spPr>
          <a:xfrm>
            <a:off x="6638544" y="3952951"/>
            <a:ext cx="1295705" cy="3529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포디움만 남김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집기 최소화</a:t>
            </a:r>
            <a:endParaRPr lang="en-US" sz="900" dirty="0"/>
          </a:p>
        </p:txBody>
      </p:sp>
      <p:pic>
        <p:nvPicPr>
          <p:cNvPr id="50" name="Image 12" descr="preencoded.png"/>
          <p:cNvPicPr>
            <a:picLocks noChangeAspect="1"/>
          </p:cNvPicPr>
          <p:nvPr/>
        </p:nvPicPr>
        <p:blipFill>
          <a:blip r:embed="rId15"/>
          <a:srcRect l="-57" r="-57"/>
          <a:stretch/>
        </p:blipFill>
        <p:spPr>
          <a:xfrm>
            <a:off x="8139074" y="3381451"/>
            <a:ext cx="200254" cy="228600"/>
          </a:xfrm>
          <a:prstGeom prst="rect">
            <a:avLst/>
          </a:prstGeom>
        </p:spPr>
      </p:pic>
      <p:pic>
        <p:nvPicPr>
          <p:cNvPr id="51" name="Image 13" descr="preencoded.png"/>
          <p:cNvPicPr>
            <a:picLocks noChangeAspect="1"/>
          </p:cNvPicPr>
          <p:nvPr/>
        </p:nvPicPr>
        <p:blipFill>
          <a:blip r:embed="rId16"/>
          <a:srcRect l="-107" r="-107"/>
          <a:stretch/>
        </p:blipFill>
        <p:spPr>
          <a:xfrm>
            <a:off x="9058046" y="2809951"/>
            <a:ext cx="267005" cy="304495"/>
          </a:xfrm>
          <a:prstGeom prst="rect">
            <a:avLst/>
          </a:prstGeom>
        </p:spPr>
      </p:pic>
      <p:sp>
        <p:nvSpPr>
          <p:cNvPr id="52" name="Text 36"/>
          <p:cNvSpPr txBox="1"/>
          <p:nvPr/>
        </p:nvSpPr>
        <p:spPr>
          <a:xfrm>
            <a:off x="8534095" y="3333902"/>
            <a:ext cx="1314907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75" dirty="0">
                <a:solidFill>
                  <a:srgbClr val="3B82F6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STEP 03</a:t>
            </a:r>
            <a:endParaRPr lang="en-US" sz="900" dirty="0"/>
          </a:p>
        </p:txBody>
      </p:sp>
      <p:sp>
        <p:nvSpPr>
          <p:cNvPr id="53" name="Text 37"/>
          <p:cNvSpPr txBox="1"/>
          <p:nvPr/>
        </p:nvSpPr>
        <p:spPr>
          <a:xfrm>
            <a:off x="8523122" y="3571646"/>
            <a:ext cx="1337767" cy="2478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kern="0" spc="-37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강연</a:t>
            </a:r>
            <a:endParaRPr lang="en-US" sz="1300" dirty="0"/>
          </a:p>
        </p:txBody>
      </p:sp>
      <p:sp>
        <p:nvSpPr>
          <p:cNvPr id="54" name="Text 38"/>
          <p:cNvSpPr txBox="1"/>
          <p:nvPr/>
        </p:nvSpPr>
        <p:spPr>
          <a:xfrm>
            <a:off x="8544154" y="3952951"/>
            <a:ext cx="1295705" cy="3529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의자 세팅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테이블 및 생수</a:t>
            </a:r>
            <a:endParaRPr lang="en-US" sz="900" dirty="0"/>
          </a:p>
        </p:txBody>
      </p:sp>
      <p:pic>
        <p:nvPicPr>
          <p:cNvPr id="55" name="Image 14" descr="preencoded.png"/>
          <p:cNvPicPr>
            <a:picLocks noChangeAspect="1"/>
          </p:cNvPicPr>
          <p:nvPr/>
        </p:nvPicPr>
        <p:blipFill>
          <a:blip r:embed="rId17"/>
          <a:srcRect l="-57" r="-57"/>
          <a:stretch/>
        </p:blipFill>
        <p:spPr>
          <a:xfrm>
            <a:off x="10043770" y="3381451"/>
            <a:ext cx="200254" cy="228600"/>
          </a:xfrm>
          <a:prstGeom prst="rect">
            <a:avLst/>
          </a:prstGeom>
        </p:spPr>
      </p:pic>
      <p:pic>
        <p:nvPicPr>
          <p:cNvPr id="56" name="Image 15" descr="preencoded.png"/>
          <p:cNvPicPr>
            <a:picLocks noChangeAspect="1"/>
          </p:cNvPicPr>
          <p:nvPr/>
        </p:nvPicPr>
        <p:blipFill>
          <a:blip r:embed="rId18"/>
          <a:srcRect l="-621" r="-621"/>
          <a:stretch/>
        </p:blipFill>
        <p:spPr>
          <a:xfrm>
            <a:off x="10906049" y="2809951"/>
            <a:ext cx="409651" cy="323698"/>
          </a:xfrm>
          <a:prstGeom prst="rect">
            <a:avLst/>
          </a:prstGeom>
        </p:spPr>
      </p:pic>
      <p:sp>
        <p:nvSpPr>
          <p:cNvPr id="57" name="Text 39"/>
          <p:cNvSpPr txBox="1"/>
          <p:nvPr/>
        </p:nvSpPr>
        <p:spPr>
          <a:xfrm>
            <a:off x="10439705" y="3333902"/>
            <a:ext cx="1314907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75" dirty="0">
                <a:solidFill>
                  <a:srgbClr val="1D4ED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STEP 04</a:t>
            </a:r>
            <a:endParaRPr lang="en-US" sz="900" dirty="0"/>
          </a:p>
        </p:txBody>
      </p:sp>
      <p:sp>
        <p:nvSpPr>
          <p:cNvPr id="58" name="Text 40"/>
          <p:cNvSpPr txBox="1"/>
          <p:nvPr/>
        </p:nvSpPr>
        <p:spPr>
          <a:xfrm>
            <a:off x="10434218" y="3571646"/>
            <a:ext cx="1324966" cy="2478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kern="0" spc="-37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Q&amp;A (질의응답)</a:t>
            </a:r>
            <a:endParaRPr lang="en-US" sz="1300" dirty="0"/>
          </a:p>
        </p:txBody>
      </p:sp>
      <p:sp>
        <p:nvSpPr>
          <p:cNvPr id="59" name="Text 41"/>
          <p:cNvSpPr txBox="1"/>
          <p:nvPr/>
        </p:nvSpPr>
        <p:spPr>
          <a:xfrm>
            <a:off x="10448849" y="3952951"/>
            <a:ext cx="1295705" cy="3529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1E40A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사회자 의자 추가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1E40A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중앙 원탁 세팅</a:t>
            </a:r>
            <a:endParaRPr lang="en-US" sz="900" dirty="0"/>
          </a:p>
        </p:txBody>
      </p:sp>
      <p:pic>
        <p:nvPicPr>
          <p:cNvPr id="60" name="Image 16" descr="preencoded.png"/>
          <p:cNvPicPr>
            <a:picLocks noChangeAspect="1"/>
          </p:cNvPicPr>
          <p:nvPr/>
        </p:nvPicPr>
        <p:blipFill>
          <a:blip r:embed="rId19"/>
          <a:srcRect l="-133" r="-133"/>
          <a:stretch/>
        </p:blipFill>
        <p:spPr>
          <a:xfrm>
            <a:off x="4914900" y="5315407"/>
            <a:ext cx="171907" cy="228600"/>
          </a:xfrm>
          <a:prstGeom prst="rect">
            <a:avLst/>
          </a:prstGeom>
        </p:spPr>
      </p:pic>
      <p:sp>
        <p:nvSpPr>
          <p:cNvPr id="61" name="Text 42"/>
          <p:cNvSpPr txBox="1"/>
          <p:nvPr/>
        </p:nvSpPr>
        <p:spPr>
          <a:xfrm>
            <a:off x="5333695" y="5143500"/>
            <a:ext cx="6400800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B4530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실무 팁 (Quick Tip)</a:t>
            </a:r>
            <a:endParaRPr lang="en-US" sz="1100" dirty="0"/>
          </a:p>
        </p:txBody>
      </p:sp>
      <p:sp>
        <p:nvSpPr>
          <p:cNvPr id="62" name="Text 43"/>
          <p:cNvSpPr txBox="1"/>
          <p:nvPr/>
        </p:nvSpPr>
        <p:spPr>
          <a:xfrm>
            <a:off x="5333695" y="5381244"/>
            <a:ext cx="6363310" cy="4005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51A0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프로그램 전환 시 스태프의 동선을 최소화해야 합니다. 사전 리허설을 통해 스태프별 집기 이동 타이밍과 무대 좌/우 대기 위치를 명확히 숙지하고 병렬 작업으로 공백을 줄이세요.</a:t>
            </a:r>
            <a:endParaRPr lang="en-US" sz="10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rcRect t="-400" b="-400"/>
          <a:stretch/>
        </p:blipFill>
        <p:spPr>
          <a:xfrm>
            <a:off x="761695" y="1143000"/>
            <a:ext cx="571500" cy="38405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761695" y="1809598"/>
            <a:ext cx="3258007" cy="4019702"/>
          </a:xfrm>
          <a:prstGeom prst="roundRect">
            <a:avLst>
              <a:gd name="adj" fmla="val 1970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  <a:effectLst>
            <a:outerShdw blurRad="139700" dist="38100" dir="16200000" algn="bl" rotWithShape="0">
              <a:srgbClr val="000000">
                <a:alpha val="3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6" name="Shape 3"/>
          <p:cNvSpPr/>
          <p:nvPr/>
        </p:nvSpPr>
        <p:spPr>
          <a:xfrm>
            <a:off x="4476902" y="1809598"/>
            <a:ext cx="3258007" cy="4019702"/>
          </a:xfrm>
          <a:prstGeom prst="roundRect">
            <a:avLst>
              <a:gd name="adj" fmla="val 1970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  <a:effectLst>
            <a:outerShdw blurRad="139700" dist="38100" dir="16200000" algn="bl" rotWithShape="0">
              <a:srgbClr val="000000">
                <a:alpha val="3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7" name="Shape 4"/>
          <p:cNvSpPr/>
          <p:nvPr/>
        </p:nvSpPr>
        <p:spPr>
          <a:xfrm>
            <a:off x="8191195" y="1809598"/>
            <a:ext cx="3258007" cy="4019702"/>
          </a:xfrm>
          <a:prstGeom prst="roundRect">
            <a:avLst>
              <a:gd name="adj" fmla="val 1970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  <a:effectLst>
            <a:outerShdw blurRad="139700" dist="38100" dir="16200000" algn="bl" rotWithShape="0">
              <a:srgbClr val="000000">
                <a:alpha val="3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8" name="Shape 5"/>
          <p:cNvSpPr/>
          <p:nvPr/>
        </p:nvSpPr>
        <p:spPr>
          <a:xfrm>
            <a:off x="761695" y="6096305"/>
            <a:ext cx="10705795" cy="437998"/>
          </a:xfrm>
          <a:prstGeom prst="roundRect">
            <a:avLst>
              <a:gd name="adj" fmla="val 72615"/>
            </a:avLst>
          </a:prstGeom>
          <a:solidFill>
            <a:srgbClr val="F1F5F9"/>
          </a:solidFill>
          <a:ln/>
        </p:spPr>
        <p:txBody>
          <a:bodyPr/>
          <a:lstStyle/>
          <a:p>
            <a:endParaRPr lang="en-KR"/>
          </a:p>
        </p:txBody>
      </p:sp>
      <p:sp>
        <p:nvSpPr>
          <p:cNvPr id="9" name="Shape 6"/>
          <p:cNvSpPr/>
          <p:nvPr/>
        </p:nvSpPr>
        <p:spPr>
          <a:xfrm>
            <a:off x="761695" y="6096305"/>
            <a:ext cx="38405" cy="437998"/>
          </a:xfrm>
          <a:prstGeom prst="roundRect">
            <a:avLst>
              <a:gd name="adj" fmla="val 828153"/>
            </a:avLst>
          </a:prstGeom>
          <a:solidFill>
            <a:srgbClr val="2C5AA0"/>
          </a:solidFill>
          <a:ln w="12700">
            <a:solidFill>
              <a:srgbClr val="2C5AA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10" name="Image 1" descr="preencoded.png"/>
          <p:cNvPicPr>
            <a:picLocks noChangeAspect="1"/>
          </p:cNvPicPr>
          <p:nvPr/>
        </p:nvPicPr>
        <p:blipFill>
          <a:blip r:embed="rId4"/>
          <a:srcRect t="-395" b="-395"/>
          <a:stretch/>
        </p:blipFill>
        <p:spPr>
          <a:xfrm>
            <a:off x="761695" y="1809598"/>
            <a:ext cx="3238805" cy="57607"/>
          </a:xfrm>
          <a:prstGeom prst="rect">
            <a:avLst/>
          </a:prstGeom>
        </p:spPr>
      </p:pic>
      <p:pic>
        <p:nvPicPr>
          <p:cNvPr id="11" name="Image 2" descr="preencoded.png"/>
          <p:cNvPicPr>
            <a:picLocks noChangeAspect="1"/>
          </p:cNvPicPr>
          <p:nvPr/>
        </p:nvPicPr>
        <p:blipFill>
          <a:blip r:embed="rId4"/>
          <a:srcRect t="-395" b="-395"/>
          <a:stretch/>
        </p:blipFill>
        <p:spPr>
          <a:xfrm>
            <a:off x="4476902" y="1809598"/>
            <a:ext cx="3238805" cy="57607"/>
          </a:xfrm>
          <a:prstGeom prst="rect">
            <a:avLst/>
          </a:prstGeom>
        </p:spPr>
      </p:pic>
      <p:pic>
        <p:nvPicPr>
          <p:cNvPr id="12" name="Image 3" descr="preencoded.png"/>
          <p:cNvPicPr>
            <a:picLocks noChangeAspect="1"/>
          </p:cNvPicPr>
          <p:nvPr/>
        </p:nvPicPr>
        <p:blipFill>
          <a:blip r:embed="rId4"/>
          <a:srcRect t="-395" b="-395"/>
          <a:stretch/>
        </p:blipFill>
        <p:spPr>
          <a:xfrm>
            <a:off x="8191195" y="1809598"/>
            <a:ext cx="3238805" cy="57607"/>
          </a:xfrm>
          <a:prstGeom prst="rect">
            <a:avLst/>
          </a:prstGeom>
        </p:spPr>
      </p:pic>
      <p:sp>
        <p:nvSpPr>
          <p:cNvPr id="13" name="Text 7"/>
          <p:cNvSpPr txBox="1"/>
          <p:nvPr/>
        </p:nvSpPr>
        <p:spPr>
          <a:xfrm>
            <a:off x="761695" y="571500"/>
            <a:ext cx="10972800" cy="4956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700" b="1" kern="0" spc="-75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[실전 사례] 전환 단계 시각화</a:t>
            </a:r>
            <a:endParaRPr lang="en-US" sz="2700" dirty="0"/>
          </a:p>
        </p:txBody>
      </p:sp>
      <p:sp>
        <p:nvSpPr>
          <p:cNvPr id="14" name="Text 8"/>
          <p:cNvSpPr txBox="1"/>
          <p:nvPr/>
        </p:nvSpPr>
        <p:spPr>
          <a:xfrm>
            <a:off x="761695" y="1285646"/>
            <a:ext cx="10858500" cy="2478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kern="0" spc="-37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326 토크콘서트의 프로그램별 무대 세팅 변화와 스태프의 집기 이동 타이밍 사례입니다.</a:t>
            </a:r>
            <a:endParaRPr lang="en-US" sz="1300" dirty="0"/>
          </a:p>
        </p:txBody>
      </p:sp>
      <p:sp>
        <p:nvSpPr>
          <p:cNvPr id="15" name="Shape 9"/>
          <p:cNvSpPr/>
          <p:nvPr/>
        </p:nvSpPr>
        <p:spPr>
          <a:xfrm>
            <a:off x="2048256" y="2143354"/>
            <a:ext cx="666598" cy="666598"/>
          </a:xfrm>
          <a:prstGeom prst="ellipse">
            <a:avLst/>
          </a:prstGeom>
          <a:solidFill>
            <a:srgbClr val="EFF6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16" name="Image 4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2281428" y="2343607"/>
            <a:ext cx="200254" cy="267005"/>
          </a:xfrm>
          <a:prstGeom prst="rect">
            <a:avLst/>
          </a:prstGeom>
        </p:spPr>
      </p:pic>
      <p:sp>
        <p:nvSpPr>
          <p:cNvPr id="17" name="Text 10"/>
          <p:cNvSpPr txBox="1"/>
          <p:nvPr/>
        </p:nvSpPr>
        <p:spPr>
          <a:xfrm>
            <a:off x="895198" y="3000146"/>
            <a:ext cx="2971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38BDF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Stage 01</a:t>
            </a:r>
            <a:endParaRPr lang="en-US" sz="1200" dirty="0"/>
          </a:p>
        </p:txBody>
      </p:sp>
      <p:sp>
        <p:nvSpPr>
          <p:cNvPr id="18" name="Text 11"/>
          <p:cNvSpPr txBox="1"/>
          <p:nvPr/>
        </p:nvSpPr>
        <p:spPr>
          <a:xfrm>
            <a:off x="857707" y="3276295"/>
            <a:ext cx="3048610" cy="305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kern="0" spc="-37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식전공연 &amp; 개회식</a:t>
            </a:r>
            <a:endParaRPr lang="en-US" sz="1600" dirty="0"/>
          </a:p>
        </p:txBody>
      </p:sp>
      <p:pic>
        <p:nvPicPr>
          <p:cNvPr id="19" name="Image 5" descr="preencoded.png"/>
          <p:cNvPicPr>
            <a:picLocks noChangeAspect="1"/>
          </p:cNvPicPr>
          <p:nvPr/>
        </p:nvPicPr>
        <p:blipFill>
          <a:blip r:embed="rId6"/>
          <a:srcRect t="-360" b="-360"/>
          <a:stretch/>
        </p:blipFill>
        <p:spPr>
          <a:xfrm>
            <a:off x="2190902" y="3771900"/>
            <a:ext cx="381305" cy="19202"/>
          </a:xfrm>
          <a:prstGeom prst="rect">
            <a:avLst/>
          </a:prstGeom>
        </p:spPr>
      </p:pic>
      <p:pic>
        <p:nvPicPr>
          <p:cNvPr id="20" name="Image 6" descr="preencoded.png"/>
          <p:cNvPicPr>
            <a:picLocks noChangeAspect="1"/>
          </p:cNvPicPr>
          <p:nvPr/>
        </p:nvPicPr>
        <p:blipFill>
          <a:blip r:embed="rId7"/>
          <a:srcRect l="-7143" r="-7143"/>
          <a:stretch/>
        </p:blipFill>
        <p:spPr>
          <a:xfrm>
            <a:off x="952805" y="4076395"/>
            <a:ext cx="133502" cy="133502"/>
          </a:xfrm>
          <a:prstGeom prst="rect">
            <a:avLst/>
          </a:prstGeom>
        </p:spPr>
      </p:pic>
      <p:sp>
        <p:nvSpPr>
          <p:cNvPr id="21" name="Text 12"/>
          <p:cNvSpPr txBox="1"/>
          <p:nvPr/>
        </p:nvSpPr>
        <p:spPr>
          <a:xfrm>
            <a:off x="1200607" y="4028846"/>
            <a:ext cx="2714854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[식전]</a:t>
            </a:r>
            <a:r>
              <a:rPr lang="en-US" sz="1200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마이크 스탠드 및 의자 세팅</a:t>
            </a:r>
            <a:endParaRPr lang="en-US" sz="1200" dirty="0"/>
          </a:p>
        </p:txBody>
      </p:sp>
      <p:pic>
        <p:nvPicPr>
          <p:cNvPr id="22" name="Image 7" descr="preencoded.png"/>
          <p:cNvPicPr>
            <a:picLocks noChangeAspect="1"/>
          </p:cNvPicPr>
          <p:nvPr/>
        </p:nvPicPr>
        <p:blipFill>
          <a:blip r:embed="rId7"/>
          <a:srcRect l="-7143" r="-7143"/>
          <a:stretch/>
        </p:blipFill>
        <p:spPr>
          <a:xfrm>
            <a:off x="952805" y="4438498"/>
            <a:ext cx="133502" cy="133502"/>
          </a:xfrm>
          <a:prstGeom prst="rect">
            <a:avLst/>
          </a:prstGeom>
        </p:spPr>
      </p:pic>
      <p:sp>
        <p:nvSpPr>
          <p:cNvPr id="23" name="Text 13"/>
          <p:cNvSpPr txBox="1"/>
          <p:nvPr/>
        </p:nvSpPr>
        <p:spPr>
          <a:xfrm>
            <a:off x="1200607" y="4390949"/>
            <a:ext cx="320863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[개회]</a:t>
            </a:r>
            <a:r>
              <a:rPr lang="en-US" sz="1200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집기 전면 철수, 포디움 단독 배치</a:t>
            </a:r>
            <a:endParaRPr lang="en-US" sz="1200" dirty="0"/>
          </a:p>
        </p:txBody>
      </p:sp>
      <p:pic>
        <p:nvPicPr>
          <p:cNvPr id="24" name="Image 8" descr="preencoded.png"/>
          <p:cNvPicPr>
            <a:picLocks noChangeAspect="1"/>
          </p:cNvPicPr>
          <p:nvPr/>
        </p:nvPicPr>
        <p:blipFill>
          <a:blip r:embed="rId7"/>
          <a:srcRect l="-7143" r="-7143"/>
          <a:stretch/>
        </p:blipFill>
        <p:spPr>
          <a:xfrm>
            <a:off x="952805" y="4800600"/>
            <a:ext cx="133502" cy="133502"/>
          </a:xfrm>
          <a:prstGeom prst="rect">
            <a:avLst/>
          </a:prstGeom>
        </p:spPr>
      </p:pic>
      <p:sp>
        <p:nvSpPr>
          <p:cNvPr id="25" name="Text 14"/>
          <p:cNvSpPr txBox="1"/>
          <p:nvPr/>
        </p:nvSpPr>
        <p:spPr>
          <a:xfrm>
            <a:off x="1200607" y="4753051"/>
            <a:ext cx="2686507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[포지션]</a:t>
            </a:r>
            <a:r>
              <a:rPr lang="en-US" sz="1200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스태프 무대 양옆으로 이동 후 대기, 마이크 전달 준비</a:t>
            </a:r>
            <a:endParaRPr lang="en-US" sz="1200" dirty="0"/>
          </a:p>
        </p:txBody>
      </p:sp>
      <p:sp>
        <p:nvSpPr>
          <p:cNvPr id="26" name="Shape 15"/>
          <p:cNvSpPr/>
          <p:nvPr/>
        </p:nvSpPr>
        <p:spPr>
          <a:xfrm>
            <a:off x="5762549" y="2143354"/>
            <a:ext cx="666598" cy="666598"/>
          </a:xfrm>
          <a:prstGeom prst="ellipse">
            <a:avLst/>
          </a:prstGeom>
          <a:solidFill>
            <a:srgbClr val="EFF6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27" name="Image 9" descr="preencoded.png"/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5928970" y="2343607"/>
            <a:ext cx="333756" cy="267005"/>
          </a:xfrm>
          <a:prstGeom prst="rect">
            <a:avLst/>
          </a:prstGeom>
        </p:spPr>
      </p:pic>
      <p:sp>
        <p:nvSpPr>
          <p:cNvPr id="28" name="Text 16"/>
          <p:cNvSpPr txBox="1"/>
          <p:nvPr/>
        </p:nvSpPr>
        <p:spPr>
          <a:xfrm>
            <a:off x="4610405" y="3000146"/>
            <a:ext cx="2971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38BDF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Stage 02</a:t>
            </a:r>
            <a:endParaRPr lang="en-US" sz="1200" dirty="0"/>
          </a:p>
        </p:txBody>
      </p:sp>
      <p:sp>
        <p:nvSpPr>
          <p:cNvPr id="29" name="Text 17"/>
          <p:cNvSpPr txBox="1"/>
          <p:nvPr/>
        </p:nvSpPr>
        <p:spPr>
          <a:xfrm>
            <a:off x="4572000" y="3276295"/>
            <a:ext cx="3048610" cy="305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kern="0" spc="-37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메인 강연</a:t>
            </a:r>
            <a:endParaRPr lang="en-US" sz="1600" dirty="0"/>
          </a:p>
        </p:txBody>
      </p:sp>
      <p:pic>
        <p:nvPicPr>
          <p:cNvPr id="30" name="Image 10" descr="preencoded.png"/>
          <p:cNvPicPr>
            <a:picLocks noChangeAspect="1"/>
          </p:cNvPicPr>
          <p:nvPr/>
        </p:nvPicPr>
        <p:blipFill>
          <a:blip r:embed="rId6"/>
          <a:srcRect t="-360" b="-360"/>
          <a:stretch/>
        </p:blipFill>
        <p:spPr>
          <a:xfrm>
            <a:off x="5905195" y="3771900"/>
            <a:ext cx="381305" cy="19202"/>
          </a:xfrm>
          <a:prstGeom prst="rect">
            <a:avLst/>
          </a:prstGeom>
        </p:spPr>
      </p:pic>
      <p:pic>
        <p:nvPicPr>
          <p:cNvPr id="31" name="Image 11" descr="preencoded.png"/>
          <p:cNvPicPr>
            <a:picLocks noChangeAspect="1"/>
          </p:cNvPicPr>
          <p:nvPr/>
        </p:nvPicPr>
        <p:blipFill>
          <a:blip r:embed="rId7"/>
          <a:srcRect l="-7143" r="-7143"/>
          <a:stretch/>
        </p:blipFill>
        <p:spPr>
          <a:xfrm>
            <a:off x="4667098" y="4076395"/>
            <a:ext cx="133502" cy="133502"/>
          </a:xfrm>
          <a:prstGeom prst="rect">
            <a:avLst/>
          </a:prstGeom>
        </p:spPr>
      </p:pic>
      <p:sp>
        <p:nvSpPr>
          <p:cNvPr id="32" name="Text 18"/>
          <p:cNvSpPr txBox="1"/>
          <p:nvPr/>
        </p:nvSpPr>
        <p:spPr>
          <a:xfrm>
            <a:off x="4914900" y="4028846"/>
            <a:ext cx="2989174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강연자용 의자 무대 중앙으로 이동 배치</a:t>
            </a:r>
            <a:endParaRPr lang="en-US" sz="1200" dirty="0"/>
          </a:p>
        </p:txBody>
      </p:sp>
      <p:pic>
        <p:nvPicPr>
          <p:cNvPr id="33" name="Image 12" descr="preencoded.png"/>
          <p:cNvPicPr>
            <a:picLocks noChangeAspect="1"/>
          </p:cNvPicPr>
          <p:nvPr/>
        </p:nvPicPr>
        <p:blipFill>
          <a:blip r:embed="rId7"/>
          <a:srcRect l="-7143" r="-7143"/>
          <a:stretch/>
        </p:blipFill>
        <p:spPr>
          <a:xfrm>
            <a:off x="4667098" y="4438498"/>
            <a:ext cx="133502" cy="133502"/>
          </a:xfrm>
          <a:prstGeom prst="rect">
            <a:avLst/>
          </a:prstGeom>
        </p:spPr>
      </p:pic>
      <p:sp>
        <p:nvSpPr>
          <p:cNvPr id="34" name="Text 19"/>
          <p:cNvSpPr txBox="1"/>
          <p:nvPr/>
        </p:nvSpPr>
        <p:spPr>
          <a:xfrm>
            <a:off x="4914900" y="4390949"/>
            <a:ext cx="293248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간이 테이블 및 연사용 생수 신속 세팅</a:t>
            </a:r>
            <a:endParaRPr lang="en-US" sz="1200" dirty="0"/>
          </a:p>
        </p:txBody>
      </p:sp>
      <p:pic>
        <p:nvPicPr>
          <p:cNvPr id="35" name="Image 13" descr="preencoded.png"/>
          <p:cNvPicPr>
            <a:picLocks noChangeAspect="1"/>
          </p:cNvPicPr>
          <p:nvPr/>
        </p:nvPicPr>
        <p:blipFill>
          <a:blip r:embed="rId7"/>
          <a:srcRect l="-7143" r="-7143"/>
          <a:stretch/>
        </p:blipFill>
        <p:spPr>
          <a:xfrm>
            <a:off x="4667098" y="4800600"/>
            <a:ext cx="133502" cy="133502"/>
          </a:xfrm>
          <a:prstGeom prst="rect">
            <a:avLst/>
          </a:prstGeom>
        </p:spPr>
      </p:pic>
      <p:sp>
        <p:nvSpPr>
          <p:cNvPr id="36" name="Text 20"/>
          <p:cNvSpPr txBox="1"/>
          <p:nvPr/>
        </p:nvSpPr>
        <p:spPr>
          <a:xfrm>
            <a:off x="4914900" y="4753051"/>
            <a:ext cx="2686507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[포지션]</a:t>
            </a:r>
            <a:r>
              <a:rPr lang="en-US" sz="1200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유선 마이크 전달 후 사회자는 무대 옆 지정석 대기</a:t>
            </a:r>
            <a:endParaRPr lang="en-US" sz="1200" dirty="0"/>
          </a:p>
        </p:txBody>
      </p:sp>
      <p:sp>
        <p:nvSpPr>
          <p:cNvPr id="37" name="Shape 21"/>
          <p:cNvSpPr/>
          <p:nvPr/>
        </p:nvSpPr>
        <p:spPr>
          <a:xfrm>
            <a:off x="9477756" y="2143354"/>
            <a:ext cx="666598" cy="666598"/>
          </a:xfrm>
          <a:prstGeom prst="ellipse">
            <a:avLst/>
          </a:prstGeom>
          <a:solidFill>
            <a:srgbClr val="EFF6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38" name="Image 14" descr="preencoded.png"/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9644177" y="2343607"/>
            <a:ext cx="333756" cy="267005"/>
          </a:xfrm>
          <a:prstGeom prst="rect">
            <a:avLst/>
          </a:prstGeom>
        </p:spPr>
      </p:pic>
      <p:sp>
        <p:nvSpPr>
          <p:cNvPr id="39" name="Text 22"/>
          <p:cNvSpPr txBox="1"/>
          <p:nvPr/>
        </p:nvSpPr>
        <p:spPr>
          <a:xfrm>
            <a:off x="8324698" y="3000146"/>
            <a:ext cx="2971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38BDF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Stage 03</a:t>
            </a:r>
            <a:endParaRPr lang="en-US" sz="1200" dirty="0"/>
          </a:p>
        </p:txBody>
      </p:sp>
      <p:sp>
        <p:nvSpPr>
          <p:cNvPr id="40" name="Text 23"/>
          <p:cNvSpPr txBox="1"/>
          <p:nvPr/>
        </p:nvSpPr>
        <p:spPr>
          <a:xfrm>
            <a:off x="8324698" y="3276295"/>
            <a:ext cx="2971800" cy="305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kern="0" spc="-37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질의응답 (Q&amp;A)</a:t>
            </a:r>
            <a:endParaRPr lang="en-US" sz="1600" dirty="0"/>
          </a:p>
        </p:txBody>
      </p:sp>
      <p:pic>
        <p:nvPicPr>
          <p:cNvPr id="41" name="Image 15" descr="preencoded.png"/>
          <p:cNvPicPr>
            <a:picLocks noChangeAspect="1"/>
          </p:cNvPicPr>
          <p:nvPr/>
        </p:nvPicPr>
        <p:blipFill>
          <a:blip r:embed="rId6"/>
          <a:srcRect t="-360" b="-360"/>
          <a:stretch/>
        </p:blipFill>
        <p:spPr>
          <a:xfrm>
            <a:off x="9620402" y="3771900"/>
            <a:ext cx="381305" cy="19202"/>
          </a:xfrm>
          <a:prstGeom prst="rect">
            <a:avLst/>
          </a:prstGeom>
        </p:spPr>
      </p:pic>
      <p:pic>
        <p:nvPicPr>
          <p:cNvPr id="42" name="Image 16" descr="preencoded.png"/>
          <p:cNvPicPr>
            <a:picLocks noChangeAspect="1"/>
          </p:cNvPicPr>
          <p:nvPr/>
        </p:nvPicPr>
        <p:blipFill>
          <a:blip r:embed="rId7"/>
          <a:srcRect l="-7143" r="-7143"/>
          <a:stretch/>
        </p:blipFill>
        <p:spPr>
          <a:xfrm>
            <a:off x="8382305" y="4076395"/>
            <a:ext cx="133502" cy="133502"/>
          </a:xfrm>
          <a:prstGeom prst="rect">
            <a:avLst/>
          </a:prstGeom>
        </p:spPr>
      </p:pic>
      <p:sp>
        <p:nvSpPr>
          <p:cNvPr id="43" name="Text 24"/>
          <p:cNvSpPr txBox="1"/>
          <p:nvPr/>
        </p:nvSpPr>
        <p:spPr>
          <a:xfrm>
            <a:off x="8630107" y="4028846"/>
            <a:ext cx="293248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사회자 착석용 의자 무대 위 추가 배치</a:t>
            </a:r>
            <a:endParaRPr lang="en-US" sz="1200" dirty="0"/>
          </a:p>
        </p:txBody>
      </p:sp>
      <p:pic>
        <p:nvPicPr>
          <p:cNvPr id="44" name="Image 17" descr="preencoded.png"/>
          <p:cNvPicPr>
            <a:picLocks noChangeAspect="1"/>
          </p:cNvPicPr>
          <p:nvPr/>
        </p:nvPicPr>
        <p:blipFill>
          <a:blip r:embed="rId7"/>
          <a:srcRect l="-7143" r="-7143"/>
          <a:stretch/>
        </p:blipFill>
        <p:spPr>
          <a:xfrm>
            <a:off x="8382305" y="4438498"/>
            <a:ext cx="133502" cy="133502"/>
          </a:xfrm>
          <a:prstGeom prst="rect">
            <a:avLst/>
          </a:prstGeom>
        </p:spPr>
      </p:pic>
      <p:sp>
        <p:nvSpPr>
          <p:cNvPr id="45" name="Text 25"/>
          <p:cNvSpPr txBox="1"/>
          <p:nvPr/>
        </p:nvSpPr>
        <p:spPr>
          <a:xfrm>
            <a:off x="8630107" y="4390949"/>
            <a:ext cx="2686507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강연자와 사회자 사이 중앙에 원탁 테이블 세팅</a:t>
            </a:r>
            <a:endParaRPr lang="en-US" sz="1200" dirty="0"/>
          </a:p>
        </p:txBody>
      </p:sp>
      <p:pic>
        <p:nvPicPr>
          <p:cNvPr id="46" name="Image 18" descr="preencoded.png"/>
          <p:cNvPicPr>
            <a:picLocks noChangeAspect="1"/>
          </p:cNvPicPr>
          <p:nvPr/>
        </p:nvPicPr>
        <p:blipFill>
          <a:blip r:embed="rId7"/>
          <a:srcRect l="-7143" r="-7143"/>
          <a:stretch/>
        </p:blipFill>
        <p:spPr>
          <a:xfrm>
            <a:off x="8382305" y="5029200"/>
            <a:ext cx="133502" cy="133502"/>
          </a:xfrm>
          <a:prstGeom prst="rect">
            <a:avLst/>
          </a:prstGeom>
        </p:spPr>
      </p:pic>
      <p:sp>
        <p:nvSpPr>
          <p:cNvPr id="47" name="Text 26"/>
          <p:cNvSpPr txBox="1"/>
          <p:nvPr/>
        </p:nvSpPr>
        <p:spPr>
          <a:xfrm>
            <a:off x="8630107" y="4981651"/>
            <a:ext cx="2686507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[포지션]</a:t>
            </a:r>
            <a:r>
              <a:rPr lang="en-US" sz="1200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청중석 좌/우 통로에 무선 마이크 전달 담당 2명 대기</a:t>
            </a:r>
            <a:endParaRPr lang="en-US" sz="1200" dirty="0"/>
          </a:p>
        </p:txBody>
      </p:sp>
      <p:pic>
        <p:nvPicPr>
          <p:cNvPr id="48" name="Image 19" descr="preencoded.png"/>
          <p:cNvPicPr>
            <a:picLocks noChangeAspect="1"/>
          </p:cNvPicPr>
          <p:nvPr/>
        </p:nvPicPr>
        <p:blipFill>
          <a:blip r:embed="rId10"/>
          <a:srcRect/>
          <a:stretch/>
        </p:blipFill>
        <p:spPr>
          <a:xfrm>
            <a:off x="952805" y="6219749"/>
            <a:ext cx="142646" cy="190195"/>
          </a:xfrm>
          <a:prstGeom prst="rect">
            <a:avLst/>
          </a:prstGeom>
        </p:spPr>
      </p:pic>
      <p:sp>
        <p:nvSpPr>
          <p:cNvPr id="49" name="Text 27"/>
          <p:cNvSpPr txBox="1"/>
          <p:nvPr/>
        </p:nvSpPr>
        <p:spPr>
          <a:xfrm>
            <a:off x="1285646" y="6200546"/>
            <a:ext cx="10096805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Key Tip: 프로그램 전환 시 무대 위 동선을 최소화하고, 스태프 간 병렬 작업을 통해 전환 공백(Silence)을 없애는 것이 핵심입니다.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3" name="Shape 1"/>
          <p:cNvSpPr/>
          <p:nvPr/>
        </p:nvSpPr>
        <p:spPr>
          <a:xfrm>
            <a:off x="9334195" y="-1429207"/>
            <a:ext cx="4762195" cy="4762195"/>
          </a:xfrm>
          <a:prstGeom prst="ellipse">
            <a:avLst/>
          </a:prstGeom>
          <a:solidFill>
            <a:srgbClr val="EFF6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4" name="Shape 2"/>
          <p:cNvSpPr/>
          <p:nvPr/>
        </p:nvSpPr>
        <p:spPr>
          <a:xfrm>
            <a:off x="-1429207" y="4286707"/>
            <a:ext cx="3810305" cy="3810305"/>
          </a:xfrm>
          <a:prstGeom prst="ellipse">
            <a:avLst/>
          </a:prstGeom>
          <a:solidFill>
            <a:srgbClr val="EFF6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rcRect t="-2" b="-2"/>
          <a:stretch/>
        </p:blipFill>
        <p:spPr>
          <a:xfrm>
            <a:off x="1143000" y="1524305"/>
            <a:ext cx="9905695" cy="1714500"/>
          </a:xfrm>
          <a:prstGeom prst="rect">
            <a:avLst/>
          </a:prstGeom>
        </p:spPr>
      </p:pic>
      <p:pic>
        <p:nvPicPr>
          <p:cNvPr id="6" name="Image 1" descr="preencoded.png"/>
          <p:cNvPicPr>
            <a:picLocks noChangeAspect="1"/>
          </p:cNvPicPr>
          <p:nvPr/>
        </p:nvPicPr>
        <p:blipFill>
          <a:blip r:embed="rId4"/>
          <a:srcRect t="-13" b="-13"/>
          <a:stretch/>
        </p:blipFill>
        <p:spPr>
          <a:xfrm>
            <a:off x="1143000" y="3810305"/>
            <a:ext cx="3066898" cy="2115007"/>
          </a:xfrm>
          <a:prstGeom prst="rect">
            <a:avLst/>
          </a:prstGeom>
        </p:spPr>
      </p:pic>
      <p:pic>
        <p:nvPicPr>
          <p:cNvPr id="7" name="Image 2" descr="preencoded.png"/>
          <p:cNvPicPr>
            <a:picLocks noChangeAspect="1"/>
          </p:cNvPicPr>
          <p:nvPr/>
        </p:nvPicPr>
        <p:blipFill>
          <a:blip r:embed="rId4"/>
          <a:srcRect t="-13" b="-13"/>
          <a:stretch/>
        </p:blipFill>
        <p:spPr>
          <a:xfrm>
            <a:off x="4572000" y="3810305"/>
            <a:ext cx="3066898" cy="2115007"/>
          </a:xfrm>
          <a:prstGeom prst="rect">
            <a:avLst/>
          </a:prstGeom>
        </p:spPr>
      </p:pic>
      <p:pic>
        <p:nvPicPr>
          <p:cNvPr id="8" name="Image 3" descr="preencoded.png"/>
          <p:cNvPicPr>
            <a:picLocks noChangeAspect="1"/>
          </p:cNvPicPr>
          <p:nvPr/>
        </p:nvPicPr>
        <p:blipFill>
          <a:blip r:embed="rId4"/>
          <a:srcRect t="-13" b="-13"/>
          <a:stretch/>
        </p:blipFill>
        <p:spPr>
          <a:xfrm>
            <a:off x="8001000" y="3810305"/>
            <a:ext cx="3066898" cy="2115007"/>
          </a:xfrm>
          <a:prstGeom prst="rect">
            <a:avLst/>
          </a:prstGeom>
        </p:spPr>
      </p:pic>
      <p:pic>
        <p:nvPicPr>
          <p:cNvPr id="9" name="Image 4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5715000" y="1143000"/>
            <a:ext cx="800100" cy="800100"/>
          </a:xfrm>
          <a:prstGeom prst="rect">
            <a:avLst/>
          </a:prstGeom>
        </p:spPr>
      </p:pic>
      <p:pic>
        <p:nvPicPr>
          <p:cNvPr id="10" name="Image 5" descr="preencoded.png"/>
          <p:cNvPicPr>
            <a:picLocks noChangeAspect="1"/>
          </p:cNvPicPr>
          <p:nvPr/>
        </p:nvPicPr>
        <p:blipFill>
          <a:blip r:embed="rId6"/>
          <a:srcRect l="-196" r="-196"/>
          <a:stretch/>
        </p:blipFill>
        <p:spPr>
          <a:xfrm>
            <a:off x="1143000" y="3810305"/>
            <a:ext cx="3047695" cy="75895"/>
          </a:xfrm>
          <a:prstGeom prst="rect">
            <a:avLst/>
          </a:prstGeom>
        </p:spPr>
      </p:pic>
      <p:pic>
        <p:nvPicPr>
          <p:cNvPr id="11" name="Image 6" descr="preencoded.png"/>
          <p:cNvPicPr>
            <a:picLocks noChangeAspect="1"/>
          </p:cNvPicPr>
          <p:nvPr/>
        </p:nvPicPr>
        <p:blipFill>
          <a:blip r:embed="rId7"/>
          <a:srcRect l="-196" r="-196"/>
          <a:stretch/>
        </p:blipFill>
        <p:spPr>
          <a:xfrm>
            <a:off x="4572000" y="3810305"/>
            <a:ext cx="3047695" cy="75895"/>
          </a:xfrm>
          <a:prstGeom prst="rect">
            <a:avLst/>
          </a:prstGeom>
        </p:spPr>
      </p:pic>
      <p:pic>
        <p:nvPicPr>
          <p:cNvPr id="12" name="Image 7" descr="preencoded.png"/>
          <p:cNvPicPr>
            <a:picLocks noChangeAspect="1"/>
          </p:cNvPicPr>
          <p:nvPr/>
        </p:nvPicPr>
        <p:blipFill>
          <a:blip r:embed="rId8"/>
          <a:srcRect l="-196" r="-196"/>
          <a:stretch/>
        </p:blipFill>
        <p:spPr>
          <a:xfrm>
            <a:off x="8001000" y="3810305"/>
            <a:ext cx="3047695" cy="75895"/>
          </a:xfrm>
          <a:prstGeom prst="rect">
            <a:avLst/>
          </a:prstGeom>
        </p:spPr>
      </p:pic>
      <p:pic>
        <p:nvPicPr>
          <p:cNvPr id="13" name="Image 8" descr="preencoded.png"/>
          <p:cNvPicPr>
            <a:picLocks noChangeAspect="1"/>
          </p:cNvPicPr>
          <p:nvPr/>
        </p:nvPicPr>
        <p:blipFill>
          <a:blip r:embed="rId9"/>
          <a:srcRect t="-183" b="-183"/>
          <a:stretch/>
        </p:blipFill>
        <p:spPr>
          <a:xfrm>
            <a:off x="761695" y="619049"/>
            <a:ext cx="75895" cy="437998"/>
          </a:xfrm>
          <a:prstGeom prst="rect">
            <a:avLst/>
          </a:prstGeom>
        </p:spPr>
      </p:pic>
      <p:sp>
        <p:nvSpPr>
          <p:cNvPr id="14" name="Text 3"/>
          <p:cNvSpPr txBox="1"/>
          <p:nvPr/>
        </p:nvSpPr>
        <p:spPr>
          <a:xfrm>
            <a:off x="1047902" y="523951"/>
            <a:ext cx="6020410" cy="5815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100" b="1" kern="0" spc="-75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이 매뉴얼의 핵심 가치</a:t>
            </a:r>
            <a:endParaRPr lang="en-US" sz="3100" dirty="0"/>
          </a:p>
        </p:txBody>
      </p:sp>
      <p:pic>
        <p:nvPicPr>
          <p:cNvPr id="15" name="Image 9" descr="preencoded.png"/>
          <p:cNvPicPr>
            <a:picLocks noChangeAspect="1"/>
          </p:cNvPicPr>
          <p:nvPr/>
        </p:nvPicPr>
        <p:blipFill>
          <a:blip r:embed="rId10"/>
          <a:srcRect l="-7143" r="-7143"/>
          <a:stretch/>
        </p:blipFill>
        <p:spPr>
          <a:xfrm>
            <a:off x="5924398" y="1314907"/>
            <a:ext cx="381305" cy="381305"/>
          </a:xfrm>
          <a:prstGeom prst="rect">
            <a:avLst/>
          </a:prstGeom>
        </p:spPr>
      </p:pic>
      <p:sp>
        <p:nvSpPr>
          <p:cNvPr id="16" name="Text 4"/>
          <p:cNvSpPr txBox="1"/>
          <p:nvPr/>
        </p:nvSpPr>
        <p:spPr>
          <a:xfrm>
            <a:off x="1463040" y="2095805"/>
            <a:ext cx="9265615" cy="9720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500" b="1" kern="0" spc="-37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이 매뉴얼 하나로, 신규 담당자도</a:t>
            </a:r>
            <a:endParaRPr lang="en-US" sz="2500" dirty="0"/>
          </a:p>
          <a:p>
            <a:pPr marL="0" indent="0" algn="ctr">
              <a:buNone/>
            </a:pPr>
            <a:r>
              <a:rPr lang="en-US" sz="2500" b="1" kern="0" spc="-37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첫 행사부터 변수 없이 </a:t>
            </a:r>
            <a:r>
              <a:rPr lang="en-US" sz="2500" b="1" kern="0" spc="-37" dirty="0">
                <a:solidFill>
                  <a:srgbClr val="60A5FA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프로페셔널하게 운영</a:t>
            </a:r>
            <a:r>
              <a:rPr lang="en-US" sz="2500" b="1" kern="0" spc="-37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할 수 있습니다.</a:t>
            </a:r>
            <a:endParaRPr lang="en-US" sz="2500" dirty="0"/>
          </a:p>
        </p:txBody>
      </p:sp>
      <p:pic>
        <p:nvPicPr>
          <p:cNvPr id="17" name="Image 10" descr="preencoded.png"/>
          <p:cNvPicPr>
            <a:picLocks noChangeAspect="1"/>
          </p:cNvPicPr>
          <p:nvPr/>
        </p:nvPicPr>
        <p:blipFill>
          <a:blip r:embed="rId11"/>
          <a:srcRect/>
          <a:stretch/>
        </p:blipFill>
        <p:spPr>
          <a:xfrm>
            <a:off x="2476195" y="4190695"/>
            <a:ext cx="381305" cy="381305"/>
          </a:xfrm>
          <a:prstGeom prst="rect">
            <a:avLst/>
          </a:prstGeom>
        </p:spPr>
      </p:pic>
      <p:sp>
        <p:nvSpPr>
          <p:cNvPr id="18" name="Text 5"/>
          <p:cNvSpPr txBox="1"/>
          <p:nvPr/>
        </p:nvSpPr>
        <p:spPr>
          <a:xfrm>
            <a:off x="1238098" y="4714646"/>
            <a:ext cx="2857500" cy="3337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kern="0" spc="-37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① 실전 검증됨</a:t>
            </a:r>
            <a:endParaRPr lang="en-US" sz="1800" dirty="0"/>
          </a:p>
        </p:txBody>
      </p:sp>
      <p:sp>
        <p:nvSpPr>
          <p:cNvPr id="19" name="Text 6"/>
          <p:cNvSpPr txBox="1"/>
          <p:nvPr/>
        </p:nvSpPr>
        <p:spPr>
          <a:xfrm>
            <a:off x="1295705" y="5191049"/>
            <a:ext cx="2743200" cy="4956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326 토크콘서트, 멘토극장 등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다양한 규모의 실제 행사 사례 반영</a:t>
            </a:r>
            <a:endParaRPr lang="en-US" sz="1200" dirty="0"/>
          </a:p>
        </p:txBody>
      </p:sp>
      <p:pic>
        <p:nvPicPr>
          <p:cNvPr id="20" name="Image 11" descr="preencoded.png"/>
          <p:cNvPicPr>
            <a:picLocks noChangeAspect="1"/>
          </p:cNvPicPr>
          <p:nvPr/>
        </p:nvPicPr>
        <p:blipFill>
          <a:blip r:embed="rId12"/>
          <a:srcRect/>
          <a:stretch/>
        </p:blipFill>
        <p:spPr>
          <a:xfrm>
            <a:off x="5905195" y="4190695"/>
            <a:ext cx="381305" cy="381305"/>
          </a:xfrm>
          <a:prstGeom prst="rect">
            <a:avLst/>
          </a:prstGeom>
        </p:spPr>
      </p:pic>
      <p:sp>
        <p:nvSpPr>
          <p:cNvPr id="21" name="Text 7"/>
          <p:cNvSpPr txBox="1"/>
          <p:nvPr/>
        </p:nvSpPr>
        <p:spPr>
          <a:xfrm>
            <a:off x="4667098" y="4714646"/>
            <a:ext cx="2857500" cy="3337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kern="0" spc="-37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② 즉시 적용 가능</a:t>
            </a:r>
            <a:endParaRPr lang="en-US" sz="1800" dirty="0"/>
          </a:p>
        </p:txBody>
      </p:sp>
      <p:sp>
        <p:nvSpPr>
          <p:cNvPr id="22" name="Text 8"/>
          <p:cNvSpPr txBox="1"/>
          <p:nvPr/>
        </p:nvSpPr>
        <p:spPr>
          <a:xfrm>
            <a:off x="4724705" y="5191049"/>
            <a:ext cx="2743200" cy="4956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추상적 이론 대신 '무엇을, 어떻게'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해야 하는지 알려주는 실무 가이드</a:t>
            </a:r>
            <a:endParaRPr lang="en-US" sz="1200" dirty="0"/>
          </a:p>
        </p:txBody>
      </p:sp>
      <p:pic>
        <p:nvPicPr>
          <p:cNvPr id="23" name="Image 12" descr="preencoded.png"/>
          <p:cNvPicPr>
            <a:picLocks noChangeAspect="1"/>
          </p:cNvPicPr>
          <p:nvPr/>
        </p:nvPicPr>
        <p:blipFill>
          <a:blip r:embed="rId13"/>
          <a:srcRect/>
          <a:stretch/>
        </p:blipFill>
        <p:spPr>
          <a:xfrm>
            <a:off x="9334195" y="4190695"/>
            <a:ext cx="381305" cy="381305"/>
          </a:xfrm>
          <a:prstGeom prst="rect">
            <a:avLst/>
          </a:prstGeom>
        </p:spPr>
      </p:pic>
      <p:sp>
        <p:nvSpPr>
          <p:cNvPr id="24" name="Text 9"/>
          <p:cNvSpPr txBox="1"/>
          <p:nvPr/>
        </p:nvSpPr>
        <p:spPr>
          <a:xfrm>
            <a:off x="8096098" y="4714646"/>
            <a:ext cx="2857500" cy="3337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kern="0" spc="-37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③ 체크리스트 완비</a:t>
            </a:r>
            <a:endParaRPr lang="en-US" sz="1800" dirty="0"/>
          </a:p>
        </p:txBody>
      </p:sp>
      <p:sp>
        <p:nvSpPr>
          <p:cNvPr id="25" name="Text 10"/>
          <p:cNvSpPr txBox="1"/>
          <p:nvPr/>
        </p:nvSpPr>
        <p:spPr>
          <a:xfrm>
            <a:off x="8153705" y="5191049"/>
            <a:ext cx="2743200" cy="4956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놓치기 쉬운 작은 디테일까지 챙기는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단계별 도식 및 인쇄용 체크리스트</a:t>
            </a:r>
            <a:endParaRPr lang="en-US" sz="12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4" name="Shape 2"/>
          <p:cNvSpPr/>
          <p:nvPr/>
        </p:nvSpPr>
        <p:spPr>
          <a:xfrm>
            <a:off x="761695" y="2095805"/>
            <a:ext cx="3258007" cy="4019702"/>
          </a:xfrm>
          <a:prstGeom prst="roundRect">
            <a:avLst>
              <a:gd name="adj" fmla="val 1970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5" name="Shape 3"/>
          <p:cNvSpPr/>
          <p:nvPr/>
        </p:nvSpPr>
        <p:spPr>
          <a:xfrm>
            <a:off x="4476902" y="2095805"/>
            <a:ext cx="3258007" cy="4019702"/>
          </a:xfrm>
          <a:prstGeom prst="roundRect">
            <a:avLst>
              <a:gd name="adj" fmla="val 1970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6" name="Shape 4"/>
          <p:cNvSpPr/>
          <p:nvPr/>
        </p:nvSpPr>
        <p:spPr>
          <a:xfrm>
            <a:off x="8191195" y="2095805"/>
            <a:ext cx="3258007" cy="4019702"/>
          </a:xfrm>
          <a:prstGeom prst="roundRect">
            <a:avLst>
              <a:gd name="adj" fmla="val 1970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rcRect t="-395" b="-395"/>
          <a:stretch/>
        </p:blipFill>
        <p:spPr>
          <a:xfrm>
            <a:off x="761695" y="2095805"/>
            <a:ext cx="3238805" cy="38405"/>
          </a:xfrm>
          <a:prstGeom prst="rect">
            <a:avLst/>
          </a:prstGeom>
        </p:spPr>
      </p:pic>
      <p:sp>
        <p:nvSpPr>
          <p:cNvPr id="8" name="Shape 5"/>
          <p:cNvSpPr/>
          <p:nvPr/>
        </p:nvSpPr>
        <p:spPr>
          <a:xfrm>
            <a:off x="990295" y="2381098"/>
            <a:ext cx="457200" cy="457200"/>
          </a:xfrm>
          <a:prstGeom prst="ellipse">
            <a:avLst/>
          </a:prstGeom>
          <a:solidFill>
            <a:srgbClr val="EFF6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9" name="Image 1" descr="preencoded.png"/>
          <p:cNvPicPr>
            <a:picLocks noChangeAspect="1"/>
          </p:cNvPicPr>
          <p:nvPr/>
        </p:nvPicPr>
        <p:blipFill>
          <a:blip r:embed="rId4"/>
          <a:srcRect t="-395" b="-395"/>
          <a:stretch/>
        </p:blipFill>
        <p:spPr>
          <a:xfrm>
            <a:off x="4476902" y="2095805"/>
            <a:ext cx="3238805" cy="38405"/>
          </a:xfrm>
          <a:prstGeom prst="rect">
            <a:avLst/>
          </a:prstGeom>
        </p:spPr>
      </p:pic>
      <p:sp>
        <p:nvSpPr>
          <p:cNvPr id="10" name="Shape 6"/>
          <p:cNvSpPr/>
          <p:nvPr/>
        </p:nvSpPr>
        <p:spPr>
          <a:xfrm>
            <a:off x="4705502" y="2381098"/>
            <a:ext cx="457200" cy="457200"/>
          </a:xfrm>
          <a:prstGeom prst="ellipse">
            <a:avLst/>
          </a:prstGeom>
          <a:solidFill>
            <a:srgbClr val="F0F9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11" name="Image 2" descr="preencoded.png"/>
          <p:cNvPicPr>
            <a:picLocks noChangeAspect="1"/>
          </p:cNvPicPr>
          <p:nvPr/>
        </p:nvPicPr>
        <p:blipFill>
          <a:blip r:embed="rId3"/>
          <a:srcRect t="-395" b="-395"/>
          <a:stretch/>
        </p:blipFill>
        <p:spPr>
          <a:xfrm>
            <a:off x="8191195" y="2095805"/>
            <a:ext cx="3238805" cy="38405"/>
          </a:xfrm>
          <a:prstGeom prst="rect">
            <a:avLst/>
          </a:prstGeom>
        </p:spPr>
      </p:pic>
      <p:sp>
        <p:nvSpPr>
          <p:cNvPr id="12" name="Shape 7"/>
          <p:cNvSpPr/>
          <p:nvPr/>
        </p:nvSpPr>
        <p:spPr>
          <a:xfrm>
            <a:off x="8419795" y="2381098"/>
            <a:ext cx="457200" cy="457200"/>
          </a:xfrm>
          <a:prstGeom prst="ellipse">
            <a:avLst/>
          </a:prstGeom>
          <a:solidFill>
            <a:srgbClr val="EFF6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3" name="Text 8"/>
          <p:cNvSpPr txBox="1"/>
          <p:nvPr/>
        </p:nvSpPr>
        <p:spPr>
          <a:xfrm>
            <a:off x="761695" y="571500"/>
            <a:ext cx="8686800" cy="4672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500" b="1" kern="0" spc="-75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6단계: Q&amp;A 마이크 전달</a:t>
            </a:r>
            <a:endParaRPr lang="en-US" sz="2500" dirty="0"/>
          </a:p>
        </p:txBody>
      </p:sp>
      <p:pic>
        <p:nvPicPr>
          <p:cNvPr id="14" name="Image 3" descr="preencoded.png"/>
          <p:cNvPicPr>
            <a:picLocks noChangeAspect="1"/>
          </p:cNvPicPr>
          <p:nvPr/>
        </p:nvPicPr>
        <p:blipFill>
          <a:blip r:embed="rId5"/>
          <a:srcRect t="-400" b="-400"/>
          <a:stretch/>
        </p:blipFill>
        <p:spPr>
          <a:xfrm>
            <a:off x="761695" y="1143000"/>
            <a:ext cx="571500" cy="38405"/>
          </a:xfrm>
          <a:prstGeom prst="rect">
            <a:avLst/>
          </a:prstGeom>
        </p:spPr>
      </p:pic>
      <p:sp>
        <p:nvSpPr>
          <p:cNvPr id="15" name="Text 9"/>
          <p:cNvSpPr txBox="1"/>
          <p:nvPr/>
        </p:nvSpPr>
        <p:spPr>
          <a:xfrm>
            <a:off x="761695" y="1333195"/>
            <a:ext cx="10858500" cy="2478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kern="0" spc="-37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원활한 질의응답을 위해 좌·우 통로에 전담 스태프를 배치하고, 신속한 마이크 전달 및 회수 프로토콜을 운영합니다.</a:t>
            </a:r>
            <a:endParaRPr lang="en-US" sz="1300" dirty="0"/>
          </a:p>
        </p:txBody>
      </p:sp>
      <p:pic>
        <p:nvPicPr>
          <p:cNvPr id="16" name="Image 4" descr="preencoded.png"/>
          <p:cNvPicPr>
            <a:picLocks noChangeAspect="1"/>
          </p:cNvPicPr>
          <p:nvPr/>
        </p:nvPicPr>
        <p:blipFill>
          <a:blip r:embed="rId6"/>
          <a:srcRect l="-1004" r="-1004"/>
          <a:stretch/>
        </p:blipFill>
        <p:spPr>
          <a:xfrm>
            <a:off x="1086307" y="2505456"/>
            <a:ext cx="267005" cy="209398"/>
          </a:xfrm>
          <a:prstGeom prst="rect">
            <a:avLst/>
          </a:prstGeom>
        </p:spPr>
      </p:pic>
      <p:sp>
        <p:nvSpPr>
          <p:cNvPr id="17" name="Text 10"/>
          <p:cNvSpPr txBox="1"/>
          <p:nvPr/>
        </p:nvSpPr>
        <p:spPr>
          <a:xfrm>
            <a:off x="1600200" y="2467051"/>
            <a:ext cx="2345436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담당자 배치 및 관리</a:t>
            </a:r>
            <a:endParaRPr lang="en-US" sz="1500" dirty="0"/>
          </a:p>
        </p:txBody>
      </p:sp>
      <p:sp>
        <p:nvSpPr>
          <p:cNvPr id="18" name="Text 11"/>
          <p:cNvSpPr txBox="1"/>
          <p:nvPr/>
        </p:nvSpPr>
        <p:spPr>
          <a:xfrm>
            <a:off x="1181405" y="3047695"/>
            <a:ext cx="2667305" cy="5532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좌/우 통로 배치:</a:t>
            </a:r>
            <a:r>
              <a:rPr lang="en-US" sz="12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청중석 양측 통로에 스태프 각 1명씩 총 2명 대기</a:t>
            </a:r>
            <a:endParaRPr lang="en-US" sz="1200" dirty="0"/>
          </a:p>
        </p:txBody>
      </p:sp>
      <p:sp>
        <p:nvSpPr>
          <p:cNvPr id="19" name="Text 12"/>
          <p:cNvSpPr txBox="1"/>
          <p:nvPr/>
        </p:nvSpPr>
        <p:spPr>
          <a:xfrm>
            <a:off x="1181405" y="3596335"/>
            <a:ext cx="2667305" cy="5532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기기 전담:</a:t>
            </a:r>
            <a:r>
              <a:rPr lang="en-US" sz="12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무선 마이크 2대(좌1, 우1) 담당자별 개별 관리</a:t>
            </a:r>
            <a:endParaRPr lang="en-US" sz="1200" dirty="0"/>
          </a:p>
        </p:txBody>
      </p:sp>
      <p:sp>
        <p:nvSpPr>
          <p:cNvPr id="20" name="Text 13"/>
          <p:cNvSpPr txBox="1"/>
          <p:nvPr/>
        </p:nvSpPr>
        <p:spPr>
          <a:xfrm>
            <a:off x="1181405" y="4144975"/>
            <a:ext cx="2667305" cy="5532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사전 준비:</a:t>
            </a:r>
            <a:r>
              <a:rPr lang="en-US" sz="12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배터리 완충 상태 확인 및 교체용 여분 건전지 지참</a:t>
            </a:r>
            <a:endParaRPr lang="en-US" sz="1200" dirty="0"/>
          </a:p>
        </p:txBody>
      </p:sp>
      <p:sp>
        <p:nvSpPr>
          <p:cNvPr id="21" name="Text 14"/>
          <p:cNvSpPr txBox="1"/>
          <p:nvPr/>
        </p:nvSpPr>
        <p:spPr>
          <a:xfrm>
            <a:off x="1181405" y="4693615"/>
            <a:ext cx="2667305" cy="5532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동선 확보:</a:t>
            </a:r>
            <a:r>
              <a:rPr lang="en-US" sz="12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질문자 파악에 용이한 사각지대 없는 시야 확보 위치 선정</a:t>
            </a:r>
            <a:endParaRPr lang="en-US" sz="1200" dirty="0"/>
          </a:p>
        </p:txBody>
      </p:sp>
      <p:pic>
        <p:nvPicPr>
          <p:cNvPr id="22" name="Image 5" descr="preencoded.png"/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4828946" y="2505456"/>
            <a:ext cx="209398" cy="209398"/>
          </a:xfrm>
          <a:prstGeom prst="rect">
            <a:avLst/>
          </a:prstGeom>
        </p:spPr>
      </p:pic>
      <p:sp>
        <p:nvSpPr>
          <p:cNvPr id="23" name="Text 15"/>
          <p:cNvSpPr txBox="1"/>
          <p:nvPr/>
        </p:nvSpPr>
        <p:spPr>
          <a:xfrm>
            <a:off x="5315407" y="2467051"/>
            <a:ext cx="2345436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전달·회수 프로토콜</a:t>
            </a:r>
            <a:endParaRPr lang="en-US" sz="1500" dirty="0"/>
          </a:p>
        </p:txBody>
      </p:sp>
      <p:sp>
        <p:nvSpPr>
          <p:cNvPr id="24" name="Text 16"/>
          <p:cNvSpPr txBox="1"/>
          <p:nvPr/>
        </p:nvSpPr>
        <p:spPr>
          <a:xfrm>
            <a:off x="4895698" y="3047695"/>
            <a:ext cx="2667305" cy="5532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[요청]</a:t>
            </a:r>
            <a:r>
              <a:rPr lang="en-US" sz="12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사회자의 지목 즉시, 담당 구역의 질문자 위치 신속 파악</a:t>
            </a:r>
            <a:endParaRPr lang="en-US" sz="1200" dirty="0"/>
          </a:p>
        </p:txBody>
      </p:sp>
      <p:sp>
        <p:nvSpPr>
          <p:cNvPr id="25" name="Text 17"/>
          <p:cNvSpPr txBox="1"/>
          <p:nvPr/>
        </p:nvSpPr>
        <p:spPr>
          <a:xfrm>
            <a:off x="4895698" y="3596335"/>
            <a:ext cx="2667305" cy="5532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[전달]</a:t>
            </a:r>
            <a:r>
              <a:rPr lang="en-US" sz="12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청중 시야를 가리지 않도록 허리를 낮추고 조용히 이동하여 전달</a:t>
            </a:r>
            <a:endParaRPr lang="en-US" sz="1200" dirty="0"/>
          </a:p>
        </p:txBody>
      </p:sp>
      <p:sp>
        <p:nvSpPr>
          <p:cNvPr id="26" name="Text 18"/>
          <p:cNvSpPr txBox="1"/>
          <p:nvPr/>
        </p:nvSpPr>
        <p:spPr>
          <a:xfrm>
            <a:off x="4895698" y="4144975"/>
            <a:ext cx="2667305" cy="5532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[회수]</a:t>
            </a:r>
            <a:r>
              <a:rPr lang="en-US" sz="12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질문 종료 시 즉각적인 마이크 회수 및 통로 대기 위치 복귀</a:t>
            </a:r>
            <a:endParaRPr lang="en-US" sz="1200" dirty="0"/>
          </a:p>
        </p:txBody>
      </p:sp>
      <p:sp>
        <p:nvSpPr>
          <p:cNvPr id="27" name="Text 19"/>
          <p:cNvSpPr txBox="1"/>
          <p:nvPr/>
        </p:nvSpPr>
        <p:spPr>
          <a:xfrm>
            <a:off x="4895698" y="4693615"/>
            <a:ext cx="2667305" cy="5532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[소독]</a:t>
            </a:r>
            <a:r>
              <a:rPr lang="en-US" sz="12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회수 직후 마이크 헤드를 소독 티슈로 닦아 위생 청결 유지</a:t>
            </a:r>
            <a:endParaRPr lang="en-US" sz="1200" dirty="0"/>
          </a:p>
        </p:txBody>
      </p:sp>
      <p:pic>
        <p:nvPicPr>
          <p:cNvPr id="28" name="Image 6" descr="preencoded.png"/>
          <p:cNvPicPr>
            <a:picLocks noChangeAspect="1"/>
          </p:cNvPicPr>
          <p:nvPr/>
        </p:nvPicPr>
        <p:blipFill>
          <a:blip r:embed="rId8"/>
          <a:srcRect l="-1004" r="-1004"/>
          <a:stretch/>
        </p:blipFill>
        <p:spPr>
          <a:xfrm>
            <a:off x="8515807" y="2505456"/>
            <a:ext cx="267005" cy="209398"/>
          </a:xfrm>
          <a:prstGeom prst="rect">
            <a:avLst/>
          </a:prstGeom>
        </p:spPr>
      </p:pic>
      <p:sp>
        <p:nvSpPr>
          <p:cNvPr id="29" name="Text 20"/>
          <p:cNvSpPr txBox="1"/>
          <p:nvPr/>
        </p:nvSpPr>
        <p:spPr>
          <a:xfrm>
            <a:off x="9029700" y="2467051"/>
            <a:ext cx="2345436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실전 운영 사례</a:t>
            </a:r>
            <a:endParaRPr lang="en-US" sz="1500" dirty="0"/>
          </a:p>
        </p:txBody>
      </p:sp>
      <p:sp>
        <p:nvSpPr>
          <p:cNvPr id="30" name="Text 21"/>
          <p:cNvSpPr txBox="1"/>
          <p:nvPr/>
        </p:nvSpPr>
        <p:spPr>
          <a:xfrm>
            <a:off x="8610905" y="3047695"/>
            <a:ext cx="2667305" cy="9720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326 토크콘서트 (70명 규모):</a:t>
            </a:r>
            <a:endParaRPr lang="en-US" sz="1100" dirty="0"/>
          </a:p>
          <a:p>
            <a:pPr marL="0" indent="0" algn="l">
              <a:buNone/>
            </a:pPr>
            <a:r>
              <a:rPr lang="en-US" sz="11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행사 내내 서있지 않고, </a:t>
            </a:r>
            <a:r>
              <a:rPr lang="en-US" sz="1100" b="1" dirty="0">
                <a:solidFill>
                  <a:srgbClr val="2C5AA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질의응답 세션이 시작될 때만</a:t>
            </a:r>
            <a:r>
              <a:rPr lang="en-US" sz="11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지정된 2명의 스태프가 즉각 통로 대기 상태로 전환하여 피로도 감소.</a:t>
            </a:r>
            <a:endParaRPr lang="en-US" sz="1100" dirty="0"/>
          </a:p>
        </p:txBody>
      </p:sp>
      <p:sp>
        <p:nvSpPr>
          <p:cNvPr id="31" name="Text 22"/>
          <p:cNvSpPr txBox="1"/>
          <p:nvPr/>
        </p:nvSpPr>
        <p:spPr>
          <a:xfrm>
            <a:off x="8610905" y="4134002"/>
            <a:ext cx="2667305" cy="9720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멘토극장 4화 (45명 규모):</a:t>
            </a:r>
            <a:endParaRPr lang="en-US" sz="1100" dirty="0"/>
          </a:p>
          <a:p>
            <a:pPr marL="0" indent="0" algn="l">
              <a:buNone/>
            </a:pPr>
            <a:r>
              <a:rPr lang="en-US" sz="11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패들렛(온라인 폼)을 통해 미리 질문 당첨자를 선정해두고, </a:t>
            </a:r>
            <a:r>
              <a:rPr lang="en-US" sz="1100" b="1" dirty="0">
                <a:solidFill>
                  <a:srgbClr val="2C5AA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당첨자가 기립할 때 맞춤 전달</a:t>
            </a:r>
            <a:r>
              <a:rPr lang="en-US" sz="11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하여 현장 혼선 및 이동 동선 최소화.</a:t>
            </a:r>
            <a:endParaRPr lang="en-US" sz="11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12191695" cy="1333195"/>
          </a:xfrm>
          <a:prstGeom prst="rect">
            <a:avLst/>
          </a:prstGeom>
          <a:solidFill>
            <a:srgbClr val="1E3A5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5" name="Shape 3"/>
          <p:cNvSpPr/>
          <p:nvPr/>
        </p:nvSpPr>
        <p:spPr>
          <a:xfrm>
            <a:off x="761695" y="1809598"/>
            <a:ext cx="5210251" cy="1257300"/>
          </a:xfrm>
          <a:prstGeom prst="roundRect">
            <a:avLst>
              <a:gd name="adj" fmla="val 8815"/>
            </a:avLst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6" name="Shape 4"/>
          <p:cNvSpPr/>
          <p:nvPr/>
        </p:nvSpPr>
        <p:spPr>
          <a:xfrm>
            <a:off x="761695" y="1809598"/>
            <a:ext cx="57607" cy="1257300"/>
          </a:xfrm>
          <a:prstGeom prst="roundRect">
            <a:avLst>
              <a:gd name="adj" fmla="val 192401"/>
            </a:avLst>
          </a:prstGeom>
          <a:solidFill>
            <a:srgbClr val="2C5AA0"/>
          </a:solidFill>
          <a:ln w="12700">
            <a:solidFill>
              <a:srgbClr val="2C5AA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7" name="Shape 5"/>
          <p:cNvSpPr/>
          <p:nvPr/>
        </p:nvSpPr>
        <p:spPr>
          <a:xfrm>
            <a:off x="6286500" y="1809598"/>
            <a:ext cx="5210251" cy="1257300"/>
          </a:xfrm>
          <a:prstGeom prst="roundRect">
            <a:avLst>
              <a:gd name="adj" fmla="val 8815"/>
            </a:avLst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8" name="Shape 6"/>
          <p:cNvSpPr/>
          <p:nvPr/>
        </p:nvSpPr>
        <p:spPr>
          <a:xfrm>
            <a:off x="6286500" y="1809598"/>
            <a:ext cx="57607" cy="1257300"/>
          </a:xfrm>
          <a:prstGeom prst="roundRect">
            <a:avLst>
              <a:gd name="adj" fmla="val 192401"/>
            </a:avLst>
          </a:prstGeom>
          <a:solidFill>
            <a:srgbClr val="2C5AA0"/>
          </a:solidFill>
          <a:ln w="12700">
            <a:solidFill>
              <a:srgbClr val="2C5AA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9" name="Shape 7"/>
          <p:cNvSpPr/>
          <p:nvPr/>
        </p:nvSpPr>
        <p:spPr>
          <a:xfrm>
            <a:off x="761695" y="3333902"/>
            <a:ext cx="5210251" cy="1257300"/>
          </a:xfrm>
          <a:prstGeom prst="roundRect">
            <a:avLst>
              <a:gd name="adj" fmla="val 8815"/>
            </a:avLst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10" name="Shape 8"/>
          <p:cNvSpPr/>
          <p:nvPr/>
        </p:nvSpPr>
        <p:spPr>
          <a:xfrm>
            <a:off x="761695" y="3333902"/>
            <a:ext cx="57607" cy="1257300"/>
          </a:xfrm>
          <a:prstGeom prst="roundRect">
            <a:avLst>
              <a:gd name="adj" fmla="val 192401"/>
            </a:avLst>
          </a:prstGeom>
          <a:solidFill>
            <a:srgbClr val="2C5AA0"/>
          </a:solidFill>
          <a:ln w="12700">
            <a:solidFill>
              <a:srgbClr val="2C5AA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1" name="Shape 9"/>
          <p:cNvSpPr/>
          <p:nvPr/>
        </p:nvSpPr>
        <p:spPr>
          <a:xfrm>
            <a:off x="6286500" y="3333902"/>
            <a:ext cx="5210251" cy="1257300"/>
          </a:xfrm>
          <a:prstGeom prst="roundRect">
            <a:avLst>
              <a:gd name="adj" fmla="val 8815"/>
            </a:avLst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12" name="Shape 10"/>
          <p:cNvSpPr/>
          <p:nvPr/>
        </p:nvSpPr>
        <p:spPr>
          <a:xfrm>
            <a:off x="6286500" y="3333902"/>
            <a:ext cx="57607" cy="1257300"/>
          </a:xfrm>
          <a:prstGeom prst="roundRect">
            <a:avLst>
              <a:gd name="adj" fmla="val 192401"/>
            </a:avLst>
          </a:prstGeom>
          <a:solidFill>
            <a:srgbClr val="2C5AA0"/>
          </a:solidFill>
          <a:ln w="12700">
            <a:solidFill>
              <a:srgbClr val="2C5AA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3" name="Shape 11"/>
          <p:cNvSpPr/>
          <p:nvPr/>
        </p:nvSpPr>
        <p:spPr>
          <a:xfrm>
            <a:off x="761695" y="4858207"/>
            <a:ext cx="5210251" cy="1257300"/>
          </a:xfrm>
          <a:prstGeom prst="roundRect">
            <a:avLst>
              <a:gd name="adj" fmla="val 8815"/>
            </a:avLst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14" name="Shape 12"/>
          <p:cNvSpPr/>
          <p:nvPr/>
        </p:nvSpPr>
        <p:spPr>
          <a:xfrm>
            <a:off x="761695" y="4858207"/>
            <a:ext cx="57607" cy="1257300"/>
          </a:xfrm>
          <a:prstGeom prst="roundRect">
            <a:avLst>
              <a:gd name="adj" fmla="val 192401"/>
            </a:avLst>
          </a:prstGeom>
          <a:solidFill>
            <a:srgbClr val="0EA5E9"/>
          </a:solidFill>
          <a:ln w="12700">
            <a:solidFill>
              <a:srgbClr val="0EA5E9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5" name="Shape 13"/>
          <p:cNvSpPr/>
          <p:nvPr/>
        </p:nvSpPr>
        <p:spPr>
          <a:xfrm>
            <a:off x="6286500" y="4858207"/>
            <a:ext cx="5210251" cy="1257300"/>
          </a:xfrm>
          <a:prstGeom prst="roundRect">
            <a:avLst>
              <a:gd name="adj" fmla="val 8815"/>
            </a:avLst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16" name="Shape 14"/>
          <p:cNvSpPr/>
          <p:nvPr/>
        </p:nvSpPr>
        <p:spPr>
          <a:xfrm>
            <a:off x="6286500" y="4858207"/>
            <a:ext cx="57607" cy="1257300"/>
          </a:xfrm>
          <a:prstGeom prst="roundRect">
            <a:avLst>
              <a:gd name="adj" fmla="val 192401"/>
            </a:avLst>
          </a:prstGeom>
          <a:solidFill>
            <a:srgbClr val="8B5CF6"/>
          </a:solidFill>
          <a:ln w="12700">
            <a:solidFill>
              <a:srgbClr val="8B5CF6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17" name="Image 0" descr="preencoded.png"/>
          <p:cNvPicPr>
            <a:picLocks noChangeAspect="1"/>
          </p:cNvPicPr>
          <p:nvPr/>
        </p:nvPicPr>
        <p:blipFill>
          <a:blip r:embed="rId2"/>
          <a:srcRect t="-401" b="-401"/>
          <a:stretch/>
        </p:blipFill>
        <p:spPr>
          <a:xfrm>
            <a:off x="0" y="1295705"/>
            <a:ext cx="12191695" cy="38405"/>
          </a:xfrm>
          <a:prstGeom prst="rect">
            <a:avLst/>
          </a:prstGeom>
        </p:spPr>
      </p:pic>
      <p:sp>
        <p:nvSpPr>
          <p:cNvPr id="18" name="Shape 15"/>
          <p:cNvSpPr/>
          <p:nvPr/>
        </p:nvSpPr>
        <p:spPr>
          <a:xfrm>
            <a:off x="1143000" y="2286000"/>
            <a:ext cx="323698" cy="323698"/>
          </a:xfrm>
          <a:prstGeom prst="roundRect">
            <a:avLst>
              <a:gd name="adj" fmla="val 66467"/>
            </a:avLst>
          </a:prstGeom>
          <a:solidFill>
            <a:srgbClr val="FFFFFF"/>
          </a:solidFill>
          <a:ln w="25400">
            <a:solidFill>
              <a:srgbClr val="94A3B8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9" name="Shape 16"/>
          <p:cNvSpPr/>
          <p:nvPr/>
        </p:nvSpPr>
        <p:spPr>
          <a:xfrm>
            <a:off x="6667805" y="2286000"/>
            <a:ext cx="323698" cy="323698"/>
          </a:xfrm>
          <a:prstGeom prst="roundRect">
            <a:avLst>
              <a:gd name="adj" fmla="val 66467"/>
            </a:avLst>
          </a:prstGeom>
          <a:solidFill>
            <a:srgbClr val="FFFFFF"/>
          </a:solidFill>
          <a:ln w="25400">
            <a:solidFill>
              <a:srgbClr val="94A3B8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20" name="Shape 17"/>
          <p:cNvSpPr/>
          <p:nvPr/>
        </p:nvSpPr>
        <p:spPr>
          <a:xfrm>
            <a:off x="1143000" y="3810305"/>
            <a:ext cx="323698" cy="323698"/>
          </a:xfrm>
          <a:prstGeom prst="roundRect">
            <a:avLst>
              <a:gd name="adj" fmla="val 66467"/>
            </a:avLst>
          </a:prstGeom>
          <a:solidFill>
            <a:srgbClr val="FFFFFF"/>
          </a:solidFill>
          <a:ln w="25400">
            <a:solidFill>
              <a:srgbClr val="94A3B8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21" name="Shape 18"/>
          <p:cNvSpPr/>
          <p:nvPr/>
        </p:nvSpPr>
        <p:spPr>
          <a:xfrm>
            <a:off x="6667805" y="3810305"/>
            <a:ext cx="323698" cy="323698"/>
          </a:xfrm>
          <a:prstGeom prst="roundRect">
            <a:avLst>
              <a:gd name="adj" fmla="val 66467"/>
            </a:avLst>
          </a:prstGeom>
          <a:solidFill>
            <a:srgbClr val="FFFFFF"/>
          </a:solidFill>
          <a:ln w="25400">
            <a:solidFill>
              <a:srgbClr val="94A3B8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22" name="Text 19"/>
          <p:cNvSpPr txBox="1"/>
          <p:nvPr/>
        </p:nvSpPr>
        <p:spPr>
          <a:xfrm>
            <a:off x="761695" y="333756"/>
            <a:ext cx="392460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kern="0" spc="38" dirty="0">
                <a:solidFill>
                  <a:srgbClr val="93C5FD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Part 2. 행사 중 (On-Site) &gt; 현장 운영</a:t>
            </a:r>
            <a:endParaRPr lang="en-US" sz="1200" dirty="0"/>
          </a:p>
        </p:txBody>
      </p:sp>
      <p:sp>
        <p:nvSpPr>
          <p:cNvPr id="23" name="Text 20"/>
          <p:cNvSpPr txBox="1"/>
          <p:nvPr/>
        </p:nvSpPr>
        <p:spPr>
          <a:xfrm>
            <a:off x="761695" y="619049"/>
            <a:ext cx="7925105" cy="5239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kern="0" spc="-75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7단계: 사진/영상 촬영 (가치 남기기)</a:t>
            </a:r>
            <a:endParaRPr lang="en-US" sz="2800" dirty="0"/>
          </a:p>
        </p:txBody>
      </p:sp>
      <p:pic>
        <p:nvPicPr>
          <p:cNvPr id="24" name="Image 1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0248595" y="714146"/>
            <a:ext cx="228600" cy="228600"/>
          </a:xfrm>
          <a:prstGeom prst="rect">
            <a:avLst/>
          </a:prstGeom>
        </p:spPr>
      </p:pic>
      <p:sp>
        <p:nvSpPr>
          <p:cNvPr id="25" name="Text 21"/>
          <p:cNvSpPr txBox="1"/>
          <p:nvPr/>
        </p:nvSpPr>
        <p:spPr>
          <a:xfrm>
            <a:off x="10573207" y="724205"/>
            <a:ext cx="10287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93C5FD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인쇄 권장</a:t>
            </a:r>
            <a:endParaRPr lang="en-US" sz="1200" dirty="0"/>
          </a:p>
        </p:txBody>
      </p:sp>
      <p:sp>
        <p:nvSpPr>
          <p:cNvPr id="26" name="Text 22"/>
          <p:cNvSpPr txBox="1"/>
          <p:nvPr/>
        </p:nvSpPr>
        <p:spPr>
          <a:xfrm>
            <a:off x="1619402" y="2143354"/>
            <a:ext cx="4191610" cy="3337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kern="0" spc="-37" dirty="0">
                <a:solidFill>
                  <a:srgbClr val="1E293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전경·와이드 컷</a:t>
            </a:r>
            <a:endParaRPr lang="en-US" sz="1800" dirty="0"/>
          </a:p>
        </p:txBody>
      </p:sp>
      <p:sp>
        <p:nvSpPr>
          <p:cNvPr id="27" name="Text 23"/>
          <p:cNvSpPr txBox="1"/>
          <p:nvPr/>
        </p:nvSpPr>
        <p:spPr>
          <a:xfrm>
            <a:off x="1619402" y="2514600"/>
            <a:ext cx="419161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kern="0" spc="-37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무대와 청중이 모두 담긴 전체 현장 분위기 스케치</a:t>
            </a:r>
            <a:endParaRPr lang="en-US" sz="1200" dirty="0"/>
          </a:p>
        </p:txBody>
      </p:sp>
      <p:sp>
        <p:nvSpPr>
          <p:cNvPr id="28" name="Text 24"/>
          <p:cNvSpPr txBox="1"/>
          <p:nvPr/>
        </p:nvSpPr>
        <p:spPr>
          <a:xfrm>
            <a:off x="7144207" y="2143354"/>
            <a:ext cx="4191610" cy="3337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kern="0" spc="-37" dirty="0">
                <a:solidFill>
                  <a:srgbClr val="1E293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연사·주요 인사 클로즈업</a:t>
            </a:r>
            <a:endParaRPr lang="en-US" sz="1800" dirty="0"/>
          </a:p>
        </p:txBody>
      </p:sp>
      <p:sp>
        <p:nvSpPr>
          <p:cNvPr id="29" name="Text 25"/>
          <p:cNvSpPr txBox="1"/>
          <p:nvPr/>
        </p:nvSpPr>
        <p:spPr>
          <a:xfrm>
            <a:off x="7144207" y="2514600"/>
            <a:ext cx="419161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kern="0" spc="-37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강연, 축사, 인사말 등 핵심 인물 단독 샷</a:t>
            </a:r>
            <a:endParaRPr lang="en-US" sz="1200" dirty="0"/>
          </a:p>
        </p:txBody>
      </p:sp>
      <p:sp>
        <p:nvSpPr>
          <p:cNvPr id="30" name="Text 26"/>
          <p:cNvSpPr txBox="1"/>
          <p:nvPr/>
        </p:nvSpPr>
        <p:spPr>
          <a:xfrm>
            <a:off x="1619402" y="3666744"/>
            <a:ext cx="4191610" cy="3337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kern="0" spc="-37" dirty="0">
                <a:solidFill>
                  <a:srgbClr val="1E293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관객 리액션 (경청/질문)</a:t>
            </a:r>
            <a:endParaRPr lang="en-US" sz="1800" dirty="0"/>
          </a:p>
        </p:txBody>
      </p:sp>
      <p:sp>
        <p:nvSpPr>
          <p:cNvPr id="31" name="Text 27"/>
          <p:cNvSpPr txBox="1"/>
          <p:nvPr/>
        </p:nvSpPr>
        <p:spPr>
          <a:xfrm>
            <a:off x="1619402" y="4038905"/>
            <a:ext cx="419161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kern="0" spc="-37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참석자들의 행사 집중도 및 호응, 질의응답 모습</a:t>
            </a:r>
            <a:endParaRPr lang="en-US" sz="1200" dirty="0"/>
          </a:p>
        </p:txBody>
      </p:sp>
      <p:sp>
        <p:nvSpPr>
          <p:cNvPr id="32" name="Text 28"/>
          <p:cNvSpPr txBox="1"/>
          <p:nvPr/>
        </p:nvSpPr>
        <p:spPr>
          <a:xfrm>
            <a:off x="7144207" y="3666744"/>
            <a:ext cx="4191610" cy="3337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kern="0" spc="-37" dirty="0">
                <a:solidFill>
                  <a:srgbClr val="1E293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전체 단체 기념사진</a:t>
            </a:r>
            <a:endParaRPr lang="en-US" sz="1800" dirty="0"/>
          </a:p>
        </p:txBody>
      </p:sp>
      <p:sp>
        <p:nvSpPr>
          <p:cNvPr id="33" name="Text 29"/>
          <p:cNvSpPr txBox="1"/>
          <p:nvPr/>
        </p:nvSpPr>
        <p:spPr>
          <a:xfrm>
            <a:off x="7144207" y="4038905"/>
            <a:ext cx="419161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kern="0" spc="-37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행사 종료 직전 지정 포즈(정자세/하트 등) 촬영</a:t>
            </a:r>
            <a:endParaRPr lang="en-US" sz="1200" dirty="0"/>
          </a:p>
        </p:txBody>
      </p:sp>
      <p:pic>
        <p:nvPicPr>
          <p:cNvPr id="34" name="Image 2" descr="preencoded.png"/>
          <p:cNvPicPr>
            <a:picLocks noChangeAspect="1"/>
          </p:cNvPicPr>
          <p:nvPr/>
        </p:nvPicPr>
        <p:blipFill>
          <a:blip r:embed="rId4"/>
          <a:srcRect l="-90" r="-90"/>
          <a:stretch/>
        </p:blipFill>
        <p:spPr>
          <a:xfrm>
            <a:off x="1143000" y="5286146"/>
            <a:ext cx="381305" cy="304495"/>
          </a:xfrm>
          <a:prstGeom prst="rect">
            <a:avLst/>
          </a:prstGeom>
        </p:spPr>
      </p:pic>
      <p:sp>
        <p:nvSpPr>
          <p:cNvPr id="35" name="Text 30"/>
          <p:cNvSpPr txBox="1"/>
          <p:nvPr/>
        </p:nvSpPr>
        <p:spPr>
          <a:xfrm>
            <a:off x="1619402" y="5143500"/>
            <a:ext cx="4191610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kern="0" spc="-37" dirty="0">
                <a:solidFill>
                  <a:srgbClr val="0EA5E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결과물 활용 목적</a:t>
            </a:r>
            <a:endParaRPr lang="en-US" sz="1500" dirty="0"/>
          </a:p>
        </p:txBody>
      </p:sp>
      <p:sp>
        <p:nvSpPr>
          <p:cNvPr id="36" name="Text 31"/>
          <p:cNvSpPr txBox="1"/>
          <p:nvPr/>
        </p:nvSpPr>
        <p:spPr>
          <a:xfrm>
            <a:off x="1619402" y="5477256"/>
            <a:ext cx="4077310" cy="428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kern="0" spc="-37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언론 보도자료 배포, 사후 결과 보고서 첨부, 지부/본부 공식 SNS 채널 업로드 및 데이터 아카이빙</a:t>
            </a:r>
            <a:endParaRPr lang="en-US" sz="1100" dirty="0"/>
          </a:p>
        </p:txBody>
      </p:sp>
      <p:pic>
        <p:nvPicPr>
          <p:cNvPr id="37" name="Image 3" descr="preencoded.png"/>
          <p:cNvPicPr>
            <a:picLocks noChangeAspect="1"/>
          </p:cNvPicPr>
          <p:nvPr/>
        </p:nvPicPr>
        <p:blipFill>
          <a:blip r:embed="rId5"/>
          <a:srcRect l="-90" r="-90"/>
          <a:stretch/>
        </p:blipFill>
        <p:spPr>
          <a:xfrm>
            <a:off x="6667805" y="5286146"/>
            <a:ext cx="381305" cy="304495"/>
          </a:xfrm>
          <a:prstGeom prst="rect">
            <a:avLst/>
          </a:prstGeom>
        </p:spPr>
      </p:pic>
      <p:sp>
        <p:nvSpPr>
          <p:cNvPr id="38" name="Text 32"/>
          <p:cNvSpPr txBox="1"/>
          <p:nvPr/>
        </p:nvSpPr>
        <p:spPr>
          <a:xfrm>
            <a:off x="7144207" y="5095951"/>
            <a:ext cx="4191610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kern="0" spc="-37" dirty="0">
                <a:solidFill>
                  <a:srgbClr val="8B5CF6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[실전 사례] 촬영 스태프 운영</a:t>
            </a:r>
            <a:endParaRPr lang="en-US" sz="1500" dirty="0"/>
          </a:p>
        </p:txBody>
      </p:sp>
      <p:sp>
        <p:nvSpPr>
          <p:cNvPr id="39" name="Text 33"/>
          <p:cNvSpPr txBox="1"/>
          <p:nvPr/>
        </p:nvSpPr>
        <p:spPr>
          <a:xfrm>
            <a:off x="7144207" y="5429707"/>
            <a:ext cx="4077310" cy="428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kern="0" spc="-37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326 콘서트:</a:t>
            </a:r>
            <a:r>
              <a:rPr lang="en-US" sz="1100" kern="0" spc="-37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스태프 2명 배치 (기념사진 시 현수막 배팅 병행)</a:t>
            </a:r>
            <a:endParaRPr lang="en-US" sz="1100" dirty="0"/>
          </a:p>
          <a:p>
            <a:pPr marL="0" indent="0" algn="l">
              <a:buNone/>
            </a:pPr>
            <a:r>
              <a:rPr lang="en-US" sz="1100" b="1" kern="0" spc="-37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멘토극장:</a:t>
            </a:r>
            <a:r>
              <a:rPr lang="en-US" sz="1100" kern="0" spc="-37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참석자 시야 방해를 최소화하는 동선 준수(측면/후면)</a:t>
            </a:r>
            <a:endParaRPr lang="en-US" sz="11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12191695" cy="1333195"/>
          </a:xfrm>
          <a:prstGeom prst="rect">
            <a:avLst/>
          </a:prstGeom>
          <a:solidFill>
            <a:srgbClr val="1E3A5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5" name="Shape 3"/>
          <p:cNvSpPr/>
          <p:nvPr/>
        </p:nvSpPr>
        <p:spPr>
          <a:xfrm>
            <a:off x="761695" y="1809598"/>
            <a:ext cx="5210251" cy="1257300"/>
          </a:xfrm>
          <a:prstGeom prst="roundRect">
            <a:avLst>
              <a:gd name="adj" fmla="val 8815"/>
            </a:avLst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6" name="Shape 4"/>
          <p:cNvSpPr/>
          <p:nvPr/>
        </p:nvSpPr>
        <p:spPr>
          <a:xfrm>
            <a:off x="761695" y="1809598"/>
            <a:ext cx="57607" cy="1257300"/>
          </a:xfrm>
          <a:prstGeom prst="roundRect">
            <a:avLst>
              <a:gd name="adj" fmla="val 192401"/>
            </a:avLst>
          </a:prstGeom>
          <a:solidFill>
            <a:srgbClr val="2C5AA0"/>
          </a:solidFill>
          <a:ln w="12700">
            <a:solidFill>
              <a:srgbClr val="2C5AA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7" name="Shape 5"/>
          <p:cNvSpPr/>
          <p:nvPr/>
        </p:nvSpPr>
        <p:spPr>
          <a:xfrm>
            <a:off x="6286500" y="1809598"/>
            <a:ext cx="5210251" cy="1257300"/>
          </a:xfrm>
          <a:prstGeom prst="roundRect">
            <a:avLst>
              <a:gd name="adj" fmla="val 8815"/>
            </a:avLst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8" name="Shape 6"/>
          <p:cNvSpPr/>
          <p:nvPr/>
        </p:nvSpPr>
        <p:spPr>
          <a:xfrm>
            <a:off x="6286500" y="1809598"/>
            <a:ext cx="57607" cy="1257300"/>
          </a:xfrm>
          <a:prstGeom prst="roundRect">
            <a:avLst>
              <a:gd name="adj" fmla="val 192401"/>
            </a:avLst>
          </a:prstGeom>
          <a:solidFill>
            <a:srgbClr val="2C5AA0"/>
          </a:solidFill>
          <a:ln w="12700">
            <a:solidFill>
              <a:srgbClr val="2C5AA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9" name="Shape 7"/>
          <p:cNvSpPr/>
          <p:nvPr/>
        </p:nvSpPr>
        <p:spPr>
          <a:xfrm>
            <a:off x="761695" y="3333902"/>
            <a:ext cx="5210251" cy="1257300"/>
          </a:xfrm>
          <a:prstGeom prst="roundRect">
            <a:avLst>
              <a:gd name="adj" fmla="val 8815"/>
            </a:avLst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10" name="Shape 8"/>
          <p:cNvSpPr/>
          <p:nvPr/>
        </p:nvSpPr>
        <p:spPr>
          <a:xfrm>
            <a:off x="761695" y="3333902"/>
            <a:ext cx="57607" cy="1257300"/>
          </a:xfrm>
          <a:prstGeom prst="roundRect">
            <a:avLst>
              <a:gd name="adj" fmla="val 192401"/>
            </a:avLst>
          </a:prstGeom>
          <a:solidFill>
            <a:srgbClr val="2C5AA0"/>
          </a:solidFill>
          <a:ln w="12700">
            <a:solidFill>
              <a:srgbClr val="2C5AA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1" name="Shape 9"/>
          <p:cNvSpPr/>
          <p:nvPr/>
        </p:nvSpPr>
        <p:spPr>
          <a:xfrm>
            <a:off x="6286500" y="3333902"/>
            <a:ext cx="5210251" cy="1257300"/>
          </a:xfrm>
          <a:prstGeom prst="roundRect">
            <a:avLst>
              <a:gd name="adj" fmla="val 8815"/>
            </a:avLst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12" name="Shape 10"/>
          <p:cNvSpPr/>
          <p:nvPr/>
        </p:nvSpPr>
        <p:spPr>
          <a:xfrm>
            <a:off x="6286500" y="3333902"/>
            <a:ext cx="57607" cy="1257300"/>
          </a:xfrm>
          <a:prstGeom prst="roundRect">
            <a:avLst>
              <a:gd name="adj" fmla="val 192401"/>
            </a:avLst>
          </a:prstGeom>
          <a:solidFill>
            <a:srgbClr val="2C5AA0"/>
          </a:solidFill>
          <a:ln w="12700">
            <a:solidFill>
              <a:srgbClr val="2C5AA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3" name="Shape 11"/>
          <p:cNvSpPr/>
          <p:nvPr/>
        </p:nvSpPr>
        <p:spPr>
          <a:xfrm>
            <a:off x="761695" y="4858207"/>
            <a:ext cx="5210251" cy="1257300"/>
          </a:xfrm>
          <a:prstGeom prst="roundRect">
            <a:avLst>
              <a:gd name="adj" fmla="val 8815"/>
            </a:avLst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14" name="Shape 12"/>
          <p:cNvSpPr/>
          <p:nvPr/>
        </p:nvSpPr>
        <p:spPr>
          <a:xfrm>
            <a:off x="761695" y="4858207"/>
            <a:ext cx="57607" cy="1257300"/>
          </a:xfrm>
          <a:prstGeom prst="roundRect">
            <a:avLst>
              <a:gd name="adj" fmla="val 192401"/>
            </a:avLst>
          </a:prstGeom>
          <a:solidFill>
            <a:srgbClr val="2C5AA0"/>
          </a:solidFill>
          <a:ln w="12700">
            <a:solidFill>
              <a:srgbClr val="2C5AA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15" name="Image 0" descr="preencoded.png"/>
          <p:cNvPicPr>
            <a:picLocks noChangeAspect="1"/>
          </p:cNvPicPr>
          <p:nvPr/>
        </p:nvPicPr>
        <p:blipFill>
          <a:blip r:embed="rId2"/>
          <a:srcRect t="-401" b="-401"/>
          <a:stretch/>
        </p:blipFill>
        <p:spPr>
          <a:xfrm>
            <a:off x="0" y="1295705"/>
            <a:ext cx="12191695" cy="38405"/>
          </a:xfrm>
          <a:prstGeom prst="rect">
            <a:avLst/>
          </a:prstGeom>
        </p:spPr>
      </p:pic>
      <p:sp>
        <p:nvSpPr>
          <p:cNvPr id="16" name="Shape 13"/>
          <p:cNvSpPr/>
          <p:nvPr/>
        </p:nvSpPr>
        <p:spPr>
          <a:xfrm>
            <a:off x="1143000" y="2286000"/>
            <a:ext cx="323698" cy="323698"/>
          </a:xfrm>
          <a:prstGeom prst="roundRect">
            <a:avLst>
              <a:gd name="adj" fmla="val 66467"/>
            </a:avLst>
          </a:prstGeom>
          <a:solidFill>
            <a:srgbClr val="FFFFFF"/>
          </a:solidFill>
          <a:ln w="25400">
            <a:solidFill>
              <a:srgbClr val="94A3B8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7" name="Shape 14"/>
          <p:cNvSpPr/>
          <p:nvPr/>
        </p:nvSpPr>
        <p:spPr>
          <a:xfrm>
            <a:off x="6667805" y="2286000"/>
            <a:ext cx="323698" cy="323698"/>
          </a:xfrm>
          <a:prstGeom prst="roundRect">
            <a:avLst>
              <a:gd name="adj" fmla="val 66467"/>
            </a:avLst>
          </a:prstGeom>
          <a:solidFill>
            <a:srgbClr val="FFFFFF"/>
          </a:solidFill>
          <a:ln w="25400">
            <a:solidFill>
              <a:srgbClr val="94A3B8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8" name="Shape 15"/>
          <p:cNvSpPr/>
          <p:nvPr/>
        </p:nvSpPr>
        <p:spPr>
          <a:xfrm>
            <a:off x="1143000" y="3810305"/>
            <a:ext cx="323698" cy="323698"/>
          </a:xfrm>
          <a:prstGeom prst="roundRect">
            <a:avLst>
              <a:gd name="adj" fmla="val 66467"/>
            </a:avLst>
          </a:prstGeom>
          <a:solidFill>
            <a:srgbClr val="FFFFFF"/>
          </a:solidFill>
          <a:ln w="25400">
            <a:solidFill>
              <a:srgbClr val="94A3B8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9" name="Shape 16"/>
          <p:cNvSpPr/>
          <p:nvPr/>
        </p:nvSpPr>
        <p:spPr>
          <a:xfrm>
            <a:off x="6667805" y="3810305"/>
            <a:ext cx="323698" cy="323698"/>
          </a:xfrm>
          <a:prstGeom prst="roundRect">
            <a:avLst>
              <a:gd name="adj" fmla="val 66467"/>
            </a:avLst>
          </a:prstGeom>
          <a:solidFill>
            <a:srgbClr val="FFFFFF"/>
          </a:solidFill>
          <a:ln w="25400">
            <a:solidFill>
              <a:srgbClr val="94A3B8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20" name="Shape 17"/>
          <p:cNvSpPr/>
          <p:nvPr/>
        </p:nvSpPr>
        <p:spPr>
          <a:xfrm>
            <a:off x="1143000" y="5333695"/>
            <a:ext cx="323698" cy="323698"/>
          </a:xfrm>
          <a:prstGeom prst="roundRect">
            <a:avLst>
              <a:gd name="adj" fmla="val 66467"/>
            </a:avLst>
          </a:prstGeom>
          <a:solidFill>
            <a:srgbClr val="FFFFFF"/>
          </a:solidFill>
          <a:ln w="25400">
            <a:solidFill>
              <a:srgbClr val="94A3B8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21" name="Text 18"/>
          <p:cNvSpPr txBox="1"/>
          <p:nvPr/>
        </p:nvSpPr>
        <p:spPr>
          <a:xfrm>
            <a:off x="761695" y="333756"/>
            <a:ext cx="3929177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kern="0" spc="38" dirty="0">
                <a:solidFill>
                  <a:srgbClr val="93C5FD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Part 2. 행사 중 (On-Site) &gt; 현장 운영 마무리</a:t>
            </a:r>
            <a:endParaRPr lang="en-US" sz="1200" dirty="0"/>
          </a:p>
        </p:txBody>
      </p:sp>
      <p:sp>
        <p:nvSpPr>
          <p:cNvPr id="22" name="Text 19"/>
          <p:cNvSpPr txBox="1"/>
          <p:nvPr/>
        </p:nvSpPr>
        <p:spPr>
          <a:xfrm>
            <a:off x="761695" y="619049"/>
            <a:ext cx="7925105" cy="5239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kern="0" spc="-75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8단계: 마무리·원상복구</a:t>
            </a:r>
            <a:endParaRPr lang="en-US" sz="2800" dirty="0"/>
          </a:p>
        </p:txBody>
      </p:sp>
      <p:pic>
        <p:nvPicPr>
          <p:cNvPr id="23" name="Image 1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0248595" y="714146"/>
            <a:ext cx="228600" cy="228600"/>
          </a:xfrm>
          <a:prstGeom prst="rect">
            <a:avLst/>
          </a:prstGeom>
        </p:spPr>
      </p:pic>
      <p:sp>
        <p:nvSpPr>
          <p:cNvPr id="24" name="Text 20"/>
          <p:cNvSpPr txBox="1"/>
          <p:nvPr/>
        </p:nvSpPr>
        <p:spPr>
          <a:xfrm>
            <a:off x="10573207" y="724205"/>
            <a:ext cx="10287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93C5FD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인쇄 권장</a:t>
            </a:r>
            <a:endParaRPr lang="en-US" sz="1200" dirty="0"/>
          </a:p>
        </p:txBody>
      </p:sp>
      <p:sp>
        <p:nvSpPr>
          <p:cNvPr id="25" name="Text 21"/>
          <p:cNvSpPr txBox="1"/>
          <p:nvPr/>
        </p:nvSpPr>
        <p:spPr>
          <a:xfrm>
            <a:off x="1619402" y="2266798"/>
            <a:ext cx="4191610" cy="3337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kern="0" spc="-37" dirty="0">
                <a:solidFill>
                  <a:srgbClr val="1E293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퇴장 안내 및 안전 유도</a:t>
            </a:r>
            <a:endParaRPr lang="en-US" sz="1800" dirty="0"/>
          </a:p>
        </p:txBody>
      </p:sp>
      <p:sp>
        <p:nvSpPr>
          <p:cNvPr id="26" name="Text 22"/>
          <p:cNvSpPr txBox="1"/>
          <p:nvPr/>
        </p:nvSpPr>
        <p:spPr>
          <a:xfrm>
            <a:off x="7144207" y="2266798"/>
            <a:ext cx="4191610" cy="3337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kern="0" spc="-37" dirty="0">
                <a:solidFill>
                  <a:srgbClr val="1E293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의자·테이블 원위치</a:t>
            </a:r>
            <a:endParaRPr lang="en-US" sz="1800" dirty="0"/>
          </a:p>
        </p:txBody>
      </p:sp>
      <p:sp>
        <p:nvSpPr>
          <p:cNvPr id="27" name="Text 23"/>
          <p:cNvSpPr txBox="1"/>
          <p:nvPr/>
        </p:nvSpPr>
        <p:spPr>
          <a:xfrm>
            <a:off x="1619402" y="3791102"/>
            <a:ext cx="4191610" cy="3337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kern="0" spc="-37" dirty="0">
                <a:solidFill>
                  <a:srgbClr val="1E293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쓰레기 분리 배출</a:t>
            </a:r>
            <a:endParaRPr lang="en-US" sz="1800" dirty="0"/>
          </a:p>
        </p:txBody>
      </p:sp>
      <p:sp>
        <p:nvSpPr>
          <p:cNvPr id="28" name="Text 24"/>
          <p:cNvSpPr txBox="1"/>
          <p:nvPr/>
        </p:nvSpPr>
        <p:spPr>
          <a:xfrm>
            <a:off x="7144207" y="3791102"/>
            <a:ext cx="4191610" cy="3337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kern="0" spc="-37" dirty="0">
                <a:solidFill>
                  <a:srgbClr val="1E293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외부 반입 집기류 전량 회수</a:t>
            </a:r>
            <a:endParaRPr lang="en-US" sz="1800" dirty="0"/>
          </a:p>
        </p:txBody>
      </p:sp>
      <p:sp>
        <p:nvSpPr>
          <p:cNvPr id="29" name="Text 25"/>
          <p:cNvSpPr txBox="1"/>
          <p:nvPr/>
        </p:nvSpPr>
        <p:spPr>
          <a:xfrm>
            <a:off x="1619402" y="5191049"/>
            <a:ext cx="4286707" cy="305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kern="0" spc="-37" dirty="0">
                <a:solidFill>
                  <a:srgbClr val="1E293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원상복구 프로세스 가동</a:t>
            </a:r>
            <a:endParaRPr lang="en-US" sz="1800" dirty="0"/>
          </a:p>
        </p:txBody>
      </p:sp>
      <p:sp>
        <p:nvSpPr>
          <p:cNvPr id="30" name="Text 26"/>
          <p:cNvSpPr txBox="1"/>
          <p:nvPr/>
        </p:nvSpPr>
        <p:spPr>
          <a:xfrm>
            <a:off x="1619402" y="5526634"/>
            <a:ext cx="421081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* 326 사례: 청중 60% 이상 퇴장 시 신속히 정리 시작</a:t>
            </a:r>
            <a:endParaRPr lang="en-US" sz="120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12191695" cy="1333195"/>
          </a:xfrm>
          <a:prstGeom prst="rect">
            <a:avLst/>
          </a:prstGeom>
          <a:solidFill>
            <a:srgbClr val="1E3A5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5" name="Shape 3"/>
          <p:cNvSpPr/>
          <p:nvPr/>
        </p:nvSpPr>
        <p:spPr>
          <a:xfrm>
            <a:off x="761695" y="1809598"/>
            <a:ext cx="5210251" cy="1257300"/>
          </a:xfrm>
          <a:prstGeom prst="roundRect">
            <a:avLst>
              <a:gd name="adj" fmla="val 8815"/>
            </a:avLst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6" name="Shape 4"/>
          <p:cNvSpPr/>
          <p:nvPr/>
        </p:nvSpPr>
        <p:spPr>
          <a:xfrm>
            <a:off x="761695" y="1809598"/>
            <a:ext cx="57607" cy="1257300"/>
          </a:xfrm>
          <a:prstGeom prst="roundRect">
            <a:avLst>
              <a:gd name="adj" fmla="val 192401"/>
            </a:avLst>
          </a:prstGeom>
          <a:solidFill>
            <a:srgbClr val="2C5AA0"/>
          </a:solidFill>
          <a:ln w="12700">
            <a:solidFill>
              <a:srgbClr val="2C5AA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7" name="Shape 5"/>
          <p:cNvSpPr/>
          <p:nvPr/>
        </p:nvSpPr>
        <p:spPr>
          <a:xfrm>
            <a:off x="6286500" y="1809598"/>
            <a:ext cx="5210251" cy="1257300"/>
          </a:xfrm>
          <a:prstGeom prst="roundRect">
            <a:avLst>
              <a:gd name="adj" fmla="val 8815"/>
            </a:avLst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8" name="Shape 6"/>
          <p:cNvSpPr/>
          <p:nvPr/>
        </p:nvSpPr>
        <p:spPr>
          <a:xfrm>
            <a:off x="6286500" y="1809598"/>
            <a:ext cx="57607" cy="1257300"/>
          </a:xfrm>
          <a:prstGeom prst="roundRect">
            <a:avLst>
              <a:gd name="adj" fmla="val 192401"/>
            </a:avLst>
          </a:prstGeom>
          <a:solidFill>
            <a:srgbClr val="2C5AA0"/>
          </a:solidFill>
          <a:ln w="12700">
            <a:solidFill>
              <a:srgbClr val="2C5AA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9" name="Shape 7"/>
          <p:cNvSpPr/>
          <p:nvPr/>
        </p:nvSpPr>
        <p:spPr>
          <a:xfrm>
            <a:off x="761695" y="3333902"/>
            <a:ext cx="5210251" cy="1257300"/>
          </a:xfrm>
          <a:prstGeom prst="roundRect">
            <a:avLst>
              <a:gd name="adj" fmla="val 8815"/>
            </a:avLst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10" name="Shape 8"/>
          <p:cNvSpPr/>
          <p:nvPr/>
        </p:nvSpPr>
        <p:spPr>
          <a:xfrm>
            <a:off x="761695" y="3333902"/>
            <a:ext cx="57607" cy="1257300"/>
          </a:xfrm>
          <a:prstGeom prst="roundRect">
            <a:avLst>
              <a:gd name="adj" fmla="val 192401"/>
            </a:avLst>
          </a:prstGeom>
          <a:solidFill>
            <a:srgbClr val="2C5AA0"/>
          </a:solidFill>
          <a:ln w="12700">
            <a:solidFill>
              <a:srgbClr val="2C5AA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1" name="Shape 9"/>
          <p:cNvSpPr/>
          <p:nvPr/>
        </p:nvSpPr>
        <p:spPr>
          <a:xfrm>
            <a:off x="6286500" y="3333902"/>
            <a:ext cx="5210251" cy="1257300"/>
          </a:xfrm>
          <a:prstGeom prst="roundRect">
            <a:avLst>
              <a:gd name="adj" fmla="val 8815"/>
            </a:avLst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12" name="Shape 10"/>
          <p:cNvSpPr/>
          <p:nvPr/>
        </p:nvSpPr>
        <p:spPr>
          <a:xfrm>
            <a:off x="6286500" y="3333902"/>
            <a:ext cx="57607" cy="1257300"/>
          </a:xfrm>
          <a:prstGeom prst="roundRect">
            <a:avLst>
              <a:gd name="adj" fmla="val 192401"/>
            </a:avLst>
          </a:prstGeom>
          <a:solidFill>
            <a:srgbClr val="2C5AA0"/>
          </a:solidFill>
          <a:ln w="12700">
            <a:solidFill>
              <a:srgbClr val="2C5AA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3" name="Shape 11"/>
          <p:cNvSpPr/>
          <p:nvPr/>
        </p:nvSpPr>
        <p:spPr>
          <a:xfrm>
            <a:off x="761695" y="4858207"/>
            <a:ext cx="5210251" cy="1257300"/>
          </a:xfrm>
          <a:prstGeom prst="roundRect">
            <a:avLst>
              <a:gd name="adj" fmla="val 8815"/>
            </a:avLst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14" name="Shape 12"/>
          <p:cNvSpPr/>
          <p:nvPr/>
        </p:nvSpPr>
        <p:spPr>
          <a:xfrm>
            <a:off x="761695" y="4858207"/>
            <a:ext cx="57607" cy="1257300"/>
          </a:xfrm>
          <a:prstGeom prst="roundRect">
            <a:avLst>
              <a:gd name="adj" fmla="val 192401"/>
            </a:avLst>
          </a:prstGeom>
          <a:solidFill>
            <a:srgbClr val="2C5AA0"/>
          </a:solidFill>
          <a:ln w="12700">
            <a:solidFill>
              <a:srgbClr val="2C5AA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5" name="Shape 13"/>
          <p:cNvSpPr/>
          <p:nvPr/>
        </p:nvSpPr>
        <p:spPr>
          <a:xfrm>
            <a:off x="6286500" y="4858207"/>
            <a:ext cx="5210251" cy="1257300"/>
          </a:xfrm>
          <a:prstGeom prst="roundRect">
            <a:avLst>
              <a:gd name="adj" fmla="val 8815"/>
            </a:avLst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16" name="Shape 14"/>
          <p:cNvSpPr/>
          <p:nvPr/>
        </p:nvSpPr>
        <p:spPr>
          <a:xfrm>
            <a:off x="6286500" y="4858207"/>
            <a:ext cx="57607" cy="1257300"/>
          </a:xfrm>
          <a:prstGeom prst="roundRect">
            <a:avLst>
              <a:gd name="adj" fmla="val 192401"/>
            </a:avLst>
          </a:prstGeom>
          <a:solidFill>
            <a:srgbClr val="2C5AA0"/>
          </a:solidFill>
          <a:ln w="12700">
            <a:solidFill>
              <a:srgbClr val="2C5AA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17" name="Image 0" descr="preencoded.png"/>
          <p:cNvPicPr>
            <a:picLocks noChangeAspect="1"/>
          </p:cNvPicPr>
          <p:nvPr/>
        </p:nvPicPr>
        <p:blipFill>
          <a:blip r:embed="rId2"/>
          <a:srcRect t="-401" b="-401"/>
          <a:stretch/>
        </p:blipFill>
        <p:spPr>
          <a:xfrm>
            <a:off x="0" y="1295705"/>
            <a:ext cx="12191695" cy="38405"/>
          </a:xfrm>
          <a:prstGeom prst="rect">
            <a:avLst/>
          </a:prstGeom>
        </p:spPr>
      </p:pic>
      <p:sp>
        <p:nvSpPr>
          <p:cNvPr id="18" name="Shape 15"/>
          <p:cNvSpPr/>
          <p:nvPr/>
        </p:nvSpPr>
        <p:spPr>
          <a:xfrm>
            <a:off x="1143000" y="2286000"/>
            <a:ext cx="323698" cy="323698"/>
          </a:xfrm>
          <a:prstGeom prst="roundRect">
            <a:avLst>
              <a:gd name="adj" fmla="val 66467"/>
            </a:avLst>
          </a:prstGeom>
          <a:solidFill>
            <a:srgbClr val="FFFFFF"/>
          </a:solidFill>
          <a:ln w="25400">
            <a:solidFill>
              <a:srgbClr val="94A3B8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9" name="Shape 16"/>
          <p:cNvSpPr/>
          <p:nvPr/>
        </p:nvSpPr>
        <p:spPr>
          <a:xfrm>
            <a:off x="6667805" y="2286000"/>
            <a:ext cx="323698" cy="323698"/>
          </a:xfrm>
          <a:prstGeom prst="roundRect">
            <a:avLst>
              <a:gd name="adj" fmla="val 66467"/>
            </a:avLst>
          </a:prstGeom>
          <a:solidFill>
            <a:srgbClr val="FFFFFF"/>
          </a:solidFill>
          <a:ln w="25400">
            <a:solidFill>
              <a:srgbClr val="94A3B8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20" name="Shape 17"/>
          <p:cNvSpPr/>
          <p:nvPr/>
        </p:nvSpPr>
        <p:spPr>
          <a:xfrm>
            <a:off x="1143000" y="3810305"/>
            <a:ext cx="323698" cy="323698"/>
          </a:xfrm>
          <a:prstGeom prst="roundRect">
            <a:avLst>
              <a:gd name="adj" fmla="val 66467"/>
            </a:avLst>
          </a:prstGeom>
          <a:solidFill>
            <a:srgbClr val="FFFFFF"/>
          </a:solidFill>
          <a:ln w="25400">
            <a:solidFill>
              <a:srgbClr val="94A3B8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21" name="Shape 18"/>
          <p:cNvSpPr/>
          <p:nvPr/>
        </p:nvSpPr>
        <p:spPr>
          <a:xfrm>
            <a:off x="6667805" y="3810305"/>
            <a:ext cx="323698" cy="323698"/>
          </a:xfrm>
          <a:prstGeom prst="roundRect">
            <a:avLst>
              <a:gd name="adj" fmla="val 66467"/>
            </a:avLst>
          </a:prstGeom>
          <a:solidFill>
            <a:srgbClr val="FFFFFF"/>
          </a:solidFill>
          <a:ln w="25400">
            <a:solidFill>
              <a:srgbClr val="94A3B8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22" name="Shape 19"/>
          <p:cNvSpPr/>
          <p:nvPr/>
        </p:nvSpPr>
        <p:spPr>
          <a:xfrm>
            <a:off x="1143000" y="5333695"/>
            <a:ext cx="323698" cy="323698"/>
          </a:xfrm>
          <a:prstGeom prst="roundRect">
            <a:avLst>
              <a:gd name="adj" fmla="val 66467"/>
            </a:avLst>
          </a:prstGeom>
          <a:solidFill>
            <a:srgbClr val="FFFFFF"/>
          </a:solidFill>
          <a:ln w="25400">
            <a:solidFill>
              <a:srgbClr val="94A3B8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23" name="Shape 20"/>
          <p:cNvSpPr/>
          <p:nvPr/>
        </p:nvSpPr>
        <p:spPr>
          <a:xfrm>
            <a:off x="6667805" y="5333695"/>
            <a:ext cx="323698" cy="323698"/>
          </a:xfrm>
          <a:prstGeom prst="roundRect">
            <a:avLst>
              <a:gd name="adj" fmla="val 66467"/>
            </a:avLst>
          </a:prstGeom>
          <a:solidFill>
            <a:srgbClr val="FFFFFF"/>
          </a:solidFill>
          <a:ln w="25400">
            <a:solidFill>
              <a:srgbClr val="94A3B8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24" name="Text 21"/>
          <p:cNvSpPr txBox="1"/>
          <p:nvPr/>
        </p:nvSpPr>
        <p:spPr>
          <a:xfrm>
            <a:off x="761695" y="333756"/>
            <a:ext cx="392460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kern="0" spc="38" dirty="0">
                <a:solidFill>
                  <a:srgbClr val="93C5FD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Part 2. 행사 중 (On-Site) &gt; 현장 운영</a:t>
            </a:r>
            <a:endParaRPr lang="en-US" sz="1200" dirty="0"/>
          </a:p>
        </p:txBody>
      </p:sp>
      <p:sp>
        <p:nvSpPr>
          <p:cNvPr id="25" name="Text 22"/>
          <p:cNvSpPr txBox="1"/>
          <p:nvPr/>
        </p:nvSpPr>
        <p:spPr>
          <a:xfrm>
            <a:off x="761695" y="619049"/>
            <a:ext cx="7810805" cy="5239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kern="0" spc="-75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체크리스트: 행사 중(On-Site) 완료 확인</a:t>
            </a:r>
            <a:endParaRPr lang="en-US" sz="2800" dirty="0"/>
          </a:p>
        </p:txBody>
      </p:sp>
      <p:pic>
        <p:nvPicPr>
          <p:cNvPr id="26" name="Image 1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9677095" y="714146"/>
            <a:ext cx="228600" cy="228600"/>
          </a:xfrm>
          <a:prstGeom prst="rect">
            <a:avLst/>
          </a:prstGeom>
        </p:spPr>
      </p:pic>
      <p:sp>
        <p:nvSpPr>
          <p:cNvPr id="27" name="Text 23"/>
          <p:cNvSpPr txBox="1"/>
          <p:nvPr/>
        </p:nvSpPr>
        <p:spPr>
          <a:xfrm>
            <a:off x="10001707" y="724205"/>
            <a:ext cx="2057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93C5FD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인쇄용 통합 체크리스트</a:t>
            </a:r>
            <a:endParaRPr lang="en-US" sz="1200" dirty="0"/>
          </a:p>
        </p:txBody>
      </p:sp>
      <p:sp>
        <p:nvSpPr>
          <p:cNvPr id="28" name="Text 24"/>
          <p:cNvSpPr txBox="1"/>
          <p:nvPr/>
        </p:nvSpPr>
        <p:spPr>
          <a:xfrm>
            <a:off x="1619402" y="2266798"/>
            <a:ext cx="4191610" cy="3337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kern="0" spc="-37" dirty="0">
                <a:solidFill>
                  <a:srgbClr val="1E293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행사장 세팅 완료</a:t>
            </a:r>
            <a:endParaRPr lang="en-US" sz="1800" dirty="0"/>
          </a:p>
        </p:txBody>
      </p:sp>
      <p:sp>
        <p:nvSpPr>
          <p:cNvPr id="29" name="Text 25"/>
          <p:cNvSpPr txBox="1"/>
          <p:nvPr/>
        </p:nvSpPr>
        <p:spPr>
          <a:xfrm>
            <a:off x="7144207" y="2266798"/>
            <a:ext cx="4191610" cy="3337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kern="0" spc="-37" dirty="0">
                <a:solidFill>
                  <a:srgbClr val="1E293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현장 리허설 완료 (음향/동선)</a:t>
            </a:r>
            <a:endParaRPr lang="en-US" sz="1800" dirty="0"/>
          </a:p>
        </p:txBody>
      </p:sp>
      <p:sp>
        <p:nvSpPr>
          <p:cNvPr id="30" name="Text 26"/>
          <p:cNvSpPr txBox="1"/>
          <p:nvPr/>
        </p:nvSpPr>
        <p:spPr>
          <a:xfrm>
            <a:off x="1619402" y="3791102"/>
            <a:ext cx="4191610" cy="3337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kern="0" spc="-37" dirty="0">
                <a:solidFill>
                  <a:srgbClr val="1E293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안내 데스크 운영 시작</a:t>
            </a:r>
            <a:endParaRPr lang="en-US" sz="1800" dirty="0"/>
          </a:p>
        </p:txBody>
      </p:sp>
      <p:sp>
        <p:nvSpPr>
          <p:cNvPr id="31" name="Text 27"/>
          <p:cNvSpPr txBox="1"/>
          <p:nvPr/>
        </p:nvSpPr>
        <p:spPr>
          <a:xfrm>
            <a:off x="7144207" y="3791102"/>
            <a:ext cx="4191610" cy="3337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kern="0" spc="-37" dirty="0">
                <a:solidFill>
                  <a:srgbClr val="1E293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프로그램별 무대 집기 전환</a:t>
            </a:r>
            <a:endParaRPr lang="en-US" sz="1800" dirty="0"/>
          </a:p>
        </p:txBody>
      </p:sp>
      <p:sp>
        <p:nvSpPr>
          <p:cNvPr id="32" name="Text 28"/>
          <p:cNvSpPr txBox="1"/>
          <p:nvPr/>
        </p:nvSpPr>
        <p:spPr>
          <a:xfrm>
            <a:off x="1619402" y="5315407"/>
            <a:ext cx="4191610" cy="3337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kern="0" spc="-37" dirty="0">
                <a:solidFill>
                  <a:srgbClr val="1E293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현장 사진 및 영상 촬영</a:t>
            </a:r>
            <a:endParaRPr lang="en-US" sz="1800" dirty="0"/>
          </a:p>
        </p:txBody>
      </p:sp>
      <p:sp>
        <p:nvSpPr>
          <p:cNvPr id="33" name="Text 29"/>
          <p:cNvSpPr txBox="1"/>
          <p:nvPr/>
        </p:nvSpPr>
        <p:spPr>
          <a:xfrm>
            <a:off x="7144207" y="5315407"/>
            <a:ext cx="4191610" cy="3337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kern="0" spc="-37" dirty="0">
                <a:solidFill>
                  <a:srgbClr val="1E293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행사 종료 및 공간 원상복구</a:t>
            </a:r>
            <a:endParaRPr lang="en-US" sz="1800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286207" cy="6858000"/>
          </a:xfrm>
          <a:prstGeom prst="rect">
            <a:avLst/>
          </a:prstGeom>
          <a:solidFill>
            <a:srgbClr val="1E3A5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5" name="Shape 3"/>
          <p:cNvSpPr/>
          <p:nvPr/>
        </p:nvSpPr>
        <p:spPr>
          <a:xfrm rot="1200000">
            <a:off x="9048902" y="-1429207"/>
            <a:ext cx="4762195" cy="9525305"/>
          </a:xfrm>
          <a:prstGeom prst="rect">
            <a:avLst/>
          </a:prstGeom>
          <a:solidFill>
            <a:srgbClr val="F8FAFC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6" name="Shape 4"/>
          <p:cNvSpPr/>
          <p:nvPr/>
        </p:nvSpPr>
        <p:spPr>
          <a:xfrm rot="1200000">
            <a:off x="10477195" y="-952805"/>
            <a:ext cx="3810305" cy="9525305"/>
          </a:xfrm>
          <a:prstGeom prst="rect">
            <a:avLst/>
          </a:prstGeom>
          <a:solidFill>
            <a:srgbClr val="F1F5F9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2"/>
          <a:srcRect l="-201" r="-201"/>
          <a:stretch/>
        </p:blipFill>
        <p:spPr>
          <a:xfrm>
            <a:off x="1143000" y="3810305"/>
            <a:ext cx="1143000" cy="75895"/>
          </a:xfrm>
          <a:prstGeom prst="rect">
            <a:avLst/>
          </a:prstGeom>
        </p:spPr>
      </p:pic>
      <p:sp>
        <p:nvSpPr>
          <p:cNvPr id="8" name="Shape 5"/>
          <p:cNvSpPr/>
          <p:nvPr/>
        </p:nvSpPr>
        <p:spPr>
          <a:xfrm>
            <a:off x="1143000" y="5333695"/>
            <a:ext cx="9924898" cy="780898"/>
          </a:xfrm>
          <a:prstGeom prst="roundRect">
            <a:avLst>
              <a:gd name="adj" fmla="val 34272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9" name="Text 6"/>
          <p:cNvSpPr txBox="1"/>
          <p:nvPr/>
        </p:nvSpPr>
        <p:spPr>
          <a:xfrm>
            <a:off x="7905902" y="1904695"/>
            <a:ext cx="4000500" cy="34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22500" b="1" kern="0" spc="-750" dirty="0">
                <a:solidFill>
                  <a:srgbClr val="E2E8F0">
                    <a:alpha val="50000"/>
                  </a:srgbClr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03</a:t>
            </a:r>
            <a:endParaRPr lang="en-US" sz="22500" dirty="0"/>
          </a:p>
        </p:txBody>
      </p:sp>
      <p:sp>
        <p:nvSpPr>
          <p:cNvPr id="10" name="Text 7"/>
          <p:cNvSpPr txBox="1"/>
          <p:nvPr/>
        </p:nvSpPr>
        <p:spPr>
          <a:xfrm>
            <a:off x="1143000" y="1904695"/>
            <a:ext cx="7810805" cy="4956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700" b="1" kern="0" spc="150" dirty="0">
                <a:solidFill>
                  <a:srgbClr val="2C5AA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PART 3</a:t>
            </a:r>
            <a:endParaRPr lang="en-US" sz="2700" dirty="0"/>
          </a:p>
        </p:txBody>
      </p:sp>
      <p:sp>
        <p:nvSpPr>
          <p:cNvPr id="11" name="Text 8"/>
          <p:cNvSpPr txBox="1"/>
          <p:nvPr/>
        </p:nvSpPr>
        <p:spPr>
          <a:xfrm>
            <a:off x="1095451" y="2476195"/>
            <a:ext cx="9715500" cy="80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5700" b="1" kern="0" spc="-150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행사 후 (Post-Event)</a:t>
            </a:r>
            <a:endParaRPr lang="en-US" sz="5700" dirty="0"/>
          </a:p>
        </p:txBody>
      </p:sp>
      <p:sp>
        <p:nvSpPr>
          <p:cNvPr id="12" name="Text 9"/>
          <p:cNvSpPr txBox="1"/>
          <p:nvPr/>
        </p:nvSpPr>
        <p:spPr>
          <a:xfrm>
            <a:off x="1143000" y="4190695"/>
            <a:ext cx="9829800" cy="4956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700" kern="0" spc="-75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철저한 마무리가 다음 행사의 성공을 보장합니다</a:t>
            </a:r>
            <a:endParaRPr lang="en-US" sz="2700" dirty="0"/>
          </a:p>
        </p:txBody>
      </p:sp>
      <p:sp>
        <p:nvSpPr>
          <p:cNvPr id="13" name="Text 10"/>
          <p:cNvSpPr txBox="1"/>
          <p:nvPr/>
        </p:nvSpPr>
        <p:spPr>
          <a:xfrm>
            <a:off x="1429207" y="5524805"/>
            <a:ext cx="9525305" cy="3529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kern="0" spc="-37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범위</a:t>
            </a:r>
            <a:r>
              <a:rPr lang="en-US" sz="1800" kern="0" spc="-37" dirty="0">
                <a:solidFill>
                  <a:srgbClr val="0F172A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반응 파악</a:t>
            </a:r>
            <a:r>
              <a:rPr lang="en-US" sz="1800" b="1" kern="0" spc="-37" dirty="0">
                <a:solidFill>
                  <a:srgbClr val="38BDF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➔</a:t>
            </a:r>
            <a:r>
              <a:rPr lang="en-US" sz="1800" kern="0" spc="-37" dirty="0">
                <a:solidFill>
                  <a:srgbClr val="0F172A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아카이빙</a:t>
            </a:r>
            <a:r>
              <a:rPr lang="en-US" sz="1800" b="1" kern="0" spc="-37" dirty="0">
                <a:solidFill>
                  <a:srgbClr val="38BDF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➔</a:t>
            </a:r>
            <a:r>
              <a:rPr lang="en-US" sz="1800" kern="0" spc="-37" dirty="0">
                <a:solidFill>
                  <a:srgbClr val="0F172A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결과 보고</a:t>
            </a:r>
            <a:r>
              <a:rPr lang="en-US" sz="1800" b="1" kern="0" spc="-37" dirty="0">
                <a:solidFill>
                  <a:srgbClr val="38BDF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➔</a:t>
            </a:r>
            <a:r>
              <a:rPr lang="en-US" sz="1800" kern="0" spc="-37" dirty="0">
                <a:solidFill>
                  <a:srgbClr val="0F172A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개인정보 파기</a:t>
            </a:r>
            <a:r>
              <a:rPr lang="en-US" sz="1800" b="1" kern="0" spc="-37" dirty="0">
                <a:solidFill>
                  <a:srgbClr val="38BDF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➔</a:t>
            </a:r>
            <a:r>
              <a:rPr lang="en-US" sz="1800" kern="0" spc="-37" dirty="0">
                <a:solidFill>
                  <a:srgbClr val="0F172A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물품 재정비</a:t>
            </a:r>
            <a:endParaRPr lang="en-US" sz="180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2"/>
          <a:srcRect t="-420" b="-420"/>
          <a:stretch/>
        </p:blipFill>
        <p:spPr>
          <a:xfrm>
            <a:off x="571500" y="428854"/>
            <a:ext cx="761695" cy="57607"/>
          </a:xfrm>
          <a:prstGeom prst="rect">
            <a:avLst/>
          </a:prstGeom>
        </p:spPr>
      </p:pic>
      <p:pic>
        <p:nvPicPr>
          <p:cNvPr id="5" name="Image 1" descr="preencoded.png"/>
          <p:cNvPicPr>
            <a:picLocks noChangeAspect="1"/>
          </p:cNvPicPr>
          <p:nvPr/>
        </p:nvPicPr>
        <p:blipFill>
          <a:blip r:embed="rId3"/>
          <a:srcRect l="-4" r="-4"/>
          <a:stretch/>
        </p:blipFill>
        <p:spPr>
          <a:xfrm>
            <a:off x="571500" y="1714500"/>
            <a:ext cx="3829507" cy="4591202"/>
          </a:xfrm>
          <a:prstGeom prst="rect">
            <a:avLst/>
          </a:prstGeom>
        </p:spPr>
      </p:pic>
      <p:pic>
        <p:nvPicPr>
          <p:cNvPr id="6" name="Image 2" descr="preencoded.png"/>
          <p:cNvPicPr>
            <a:picLocks noChangeAspect="1"/>
          </p:cNvPicPr>
          <p:nvPr/>
        </p:nvPicPr>
        <p:blipFill>
          <a:blip r:embed="rId4"/>
          <a:srcRect l="-2089" r="-2089"/>
          <a:stretch/>
        </p:blipFill>
        <p:spPr>
          <a:xfrm>
            <a:off x="857707" y="2476195"/>
            <a:ext cx="3238805" cy="9144"/>
          </a:xfrm>
          <a:prstGeom prst="rect">
            <a:avLst/>
          </a:prstGeom>
        </p:spPr>
      </p:pic>
      <p:sp>
        <p:nvSpPr>
          <p:cNvPr id="7" name="Shape 2"/>
          <p:cNvSpPr/>
          <p:nvPr/>
        </p:nvSpPr>
        <p:spPr>
          <a:xfrm>
            <a:off x="4714646" y="2572207"/>
            <a:ext cx="1476756" cy="2057400"/>
          </a:xfrm>
          <a:prstGeom prst="roundRect">
            <a:avLst>
              <a:gd name="adj" fmla="val 6392"/>
            </a:avLst>
          </a:prstGeom>
          <a:solidFill>
            <a:srgbClr val="FFFFFF"/>
          </a:solidFill>
          <a:ln/>
          <a:effectLst>
            <a:outerShdw blurRad="63500" dist="38100" dir="162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8" name="Shape 3"/>
          <p:cNvSpPr/>
          <p:nvPr/>
        </p:nvSpPr>
        <p:spPr>
          <a:xfrm>
            <a:off x="4714646" y="2572207"/>
            <a:ext cx="1476756" cy="57607"/>
          </a:xfrm>
          <a:prstGeom prst="roundRect">
            <a:avLst>
              <a:gd name="adj" fmla="val 163851"/>
            </a:avLst>
          </a:prstGeom>
          <a:solidFill>
            <a:srgbClr val="94A3B8"/>
          </a:solidFill>
          <a:ln w="12700">
            <a:solidFill>
              <a:srgbClr val="94A3B8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9" name="Shape 4"/>
          <p:cNvSpPr/>
          <p:nvPr/>
        </p:nvSpPr>
        <p:spPr>
          <a:xfrm>
            <a:off x="6620256" y="2572207"/>
            <a:ext cx="1476756" cy="2057400"/>
          </a:xfrm>
          <a:prstGeom prst="roundRect">
            <a:avLst>
              <a:gd name="adj" fmla="val 6392"/>
            </a:avLst>
          </a:prstGeom>
          <a:solidFill>
            <a:srgbClr val="FFFFFF"/>
          </a:solidFill>
          <a:ln/>
          <a:effectLst>
            <a:outerShdw blurRad="63500" dist="38100" dir="162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10" name="Shape 5"/>
          <p:cNvSpPr/>
          <p:nvPr/>
        </p:nvSpPr>
        <p:spPr>
          <a:xfrm>
            <a:off x="6620256" y="2572207"/>
            <a:ext cx="1476756" cy="57607"/>
          </a:xfrm>
          <a:prstGeom prst="roundRect">
            <a:avLst>
              <a:gd name="adj" fmla="val 163851"/>
            </a:avLst>
          </a:prstGeom>
          <a:solidFill>
            <a:srgbClr val="64748B"/>
          </a:solidFill>
          <a:ln w="12700">
            <a:solidFill>
              <a:srgbClr val="64748B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1" name="Shape 6"/>
          <p:cNvSpPr/>
          <p:nvPr/>
        </p:nvSpPr>
        <p:spPr>
          <a:xfrm>
            <a:off x="8524951" y="2572207"/>
            <a:ext cx="1476756" cy="2057400"/>
          </a:xfrm>
          <a:prstGeom prst="roundRect">
            <a:avLst>
              <a:gd name="adj" fmla="val 6392"/>
            </a:avLst>
          </a:prstGeom>
          <a:solidFill>
            <a:srgbClr val="FFFFFF"/>
          </a:solidFill>
          <a:ln/>
          <a:effectLst>
            <a:outerShdw blurRad="63500" dist="38100" dir="162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12" name="Shape 7"/>
          <p:cNvSpPr/>
          <p:nvPr/>
        </p:nvSpPr>
        <p:spPr>
          <a:xfrm>
            <a:off x="8524951" y="2572207"/>
            <a:ext cx="1476756" cy="57607"/>
          </a:xfrm>
          <a:prstGeom prst="roundRect">
            <a:avLst>
              <a:gd name="adj" fmla="val 163851"/>
            </a:avLst>
          </a:prstGeom>
          <a:solidFill>
            <a:srgbClr val="3B82F6"/>
          </a:solidFill>
          <a:ln w="12700">
            <a:solidFill>
              <a:srgbClr val="3B82F6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13" name="Image 3" descr="preencoded.png"/>
          <p:cNvPicPr>
            <a:picLocks noChangeAspect="1"/>
          </p:cNvPicPr>
          <p:nvPr/>
        </p:nvPicPr>
        <p:blipFill>
          <a:blip r:embed="rId5"/>
          <a:srcRect l="-13" r="-13"/>
          <a:stretch/>
        </p:blipFill>
        <p:spPr>
          <a:xfrm>
            <a:off x="10429646" y="2572207"/>
            <a:ext cx="1476756" cy="2057400"/>
          </a:xfrm>
          <a:prstGeom prst="rect">
            <a:avLst/>
          </a:prstGeom>
        </p:spPr>
      </p:pic>
      <p:sp>
        <p:nvSpPr>
          <p:cNvPr id="14" name="Shape 8"/>
          <p:cNvSpPr/>
          <p:nvPr/>
        </p:nvSpPr>
        <p:spPr>
          <a:xfrm>
            <a:off x="4714646" y="4953305"/>
            <a:ext cx="7239305" cy="952805"/>
          </a:xfrm>
          <a:prstGeom prst="roundRect">
            <a:avLst>
              <a:gd name="adj" fmla="val 7678"/>
            </a:avLst>
          </a:prstGeom>
          <a:solidFill>
            <a:srgbClr val="FFFBEB"/>
          </a:solidFill>
          <a:ln/>
        </p:spPr>
        <p:txBody>
          <a:bodyPr/>
          <a:lstStyle/>
          <a:p>
            <a:endParaRPr lang="en-KR"/>
          </a:p>
        </p:txBody>
      </p:sp>
      <p:sp>
        <p:nvSpPr>
          <p:cNvPr id="15" name="Shape 9"/>
          <p:cNvSpPr/>
          <p:nvPr/>
        </p:nvSpPr>
        <p:spPr>
          <a:xfrm>
            <a:off x="4714646" y="4953305"/>
            <a:ext cx="47549" cy="952805"/>
          </a:xfrm>
          <a:prstGeom prst="roundRect">
            <a:avLst>
              <a:gd name="adj" fmla="val 153846"/>
            </a:avLst>
          </a:prstGeom>
          <a:solidFill>
            <a:srgbClr val="F59E0B"/>
          </a:solidFill>
          <a:ln w="12700">
            <a:solidFill>
              <a:srgbClr val="F59E0B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6" name="Text 10"/>
          <p:cNvSpPr txBox="1"/>
          <p:nvPr/>
        </p:nvSpPr>
        <p:spPr>
          <a:xfrm>
            <a:off x="571500" y="619049"/>
            <a:ext cx="98298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kern="0" spc="-75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1단계: 반응 파악 (피드백 수집)</a:t>
            </a:r>
            <a:endParaRPr lang="en-US" sz="2800" dirty="0"/>
          </a:p>
        </p:txBody>
      </p:sp>
      <p:sp>
        <p:nvSpPr>
          <p:cNvPr id="17" name="Text 11"/>
          <p:cNvSpPr txBox="1"/>
          <p:nvPr/>
        </p:nvSpPr>
        <p:spPr>
          <a:xfrm>
            <a:off x="571500" y="1190549"/>
            <a:ext cx="9715500" cy="2478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kern="0" spc="-37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행사 직후 참석자의 생생한 반응을 수집하여 다음 행사를 위한 핵심 인사이트를 확보합니다.</a:t>
            </a:r>
            <a:endParaRPr lang="en-US" sz="1300" dirty="0"/>
          </a:p>
        </p:txBody>
      </p:sp>
      <p:sp>
        <p:nvSpPr>
          <p:cNvPr id="18" name="Text 12"/>
          <p:cNvSpPr txBox="1"/>
          <p:nvPr/>
        </p:nvSpPr>
        <p:spPr>
          <a:xfrm>
            <a:off x="857707" y="2000707"/>
            <a:ext cx="3429000" cy="305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kern="0" spc="-37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피드백 수집 전략</a:t>
            </a:r>
            <a:endParaRPr lang="en-US" sz="1600" dirty="0"/>
          </a:p>
        </p:txBody>
      </p:sp>
      <p:sp>
        <p:nvSpPr>
          <p:cNvPr id="19" name="Shape 13"/>
          <p:cNvSpPr/>
          <p:nvPr/>
        </p:nvSpPr>
        <p:spPr>
          <a:xfrm>
            <a:off x="857707" y="2714854"/>
            <a:ext cx="304495" cy="304495"/>
          </a:xfrm>
          <a:prstGeom prst="roundRect">
            <a:avLst>
              <a:gd name="adj" fmla="val 150150"/>
            </a:avLst>
          </a:prstGeom>
          <a:solidFill>
            <a:srgbClr val="EFF6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20" name="Image 4" descr="preencoded.png"/>
          <p:cNvPicPr>
            <a:picLocks noChangeAspect="1"/>
          </p:cNvPicPr>
          <p:nvPr/>
        </p:nvPicPr>
        <p:blipFill>
          <a:blip r:embed="rId6"/>
          <a:srcRect l="-2512" r="-2512"/>
          <a:stretch/>
        </p:blipFill>
        <p:spPr>
          <a:xfrm>
            <a:off x="957377" y="2800807"/>
            <a:ext cx="105156" cy="133502"/>
          </a:xfrm>
          <a:prstGeom prst="rect">
            <a:avLst/>
          </a:prstGeom>
        </p:spPr>
      </p:pic>
      <p:sp>
        <p:nvSpPr>
          <p:cNvPr id="21" name="Text 14"/>
          <p:cNvSpPr txBox="1"/>
          <p:nvPr/>
        </p:nvSpPr>
        <p:spPr>
          <a:xfrm>
            <a:off x="1285646" y="2667305"/>
            <a:ext cx="3001061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모바일 설문 링크 발송</a:t>
            </a:r>
            <a:endParaRPr lang="en-US" sz="1200" dirty="0"/>
          </a:p>
        </p:txBody>
      </p:sp>
      <p:sp>
        <p:nvSpPr>
          <p:cNvPr id="22" name="Text 15"/>
          <p:cNvSpPr txBox="1"/>
          <p:nvPr/>
        </p:nvSpPr>
        <p:spPr>
          <a:xfrm>
            <a:off x="1285646" y="2899562"/>
            <a:ext cx="3001061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별점, 좋았던 점, 개선점 등 정량/정성 조사</a:t>
            </a:r>
            <a:endParaRPr lang="en-US" sz="1000" dirty="0"/>
          </a:p>
        </p:txBody>
      </p:sp>
      <p:sp>
        <p:nvSpPr>
          <p:cNvPr id="23" name="Shape 16"/>
          <p:cNvSpPr/>
          <p:nvPr/>
        </p:nvSpPr>
        <p:spPr>
          <a:xfrm>
            <a:off x="857707" y="3381451"/>
            <a:ext cx="304495" cy="304495"/>
          </a:xfrm>
          <a:prstGeom prst="roundRect">
            <a:avLst>
              <a:gd name="adj" fmla="val 150150"/>
            </a:avLst>
          </a:prstGeom>
          <a:solidFill>
            <a:srgbClr val="EFF6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24" name="Image 5" descr="preencoded.png"/>
          <p:cNvPicPr>
            <a:picLocks noChangeAspect="1"/>
          </p:cNvPicPr>
          <p:nvPr/>
        </p:nvPicPr>
        <p:blipFill>
          <a:blip r:embed="rId7"/>
          <a:srcRect l="-2512" r="-2512"/>
          <a:stretch/>
        </p:blipFill>
        <p:spPr>
          <a:xfrm>
            <a:off x="957377" y="3467405"/>
            <a:ext cx="105156" cy="133502"/>
          </a:xfrm>
          <a:prstGeom prst="rect">
            <a:avLst/>
          </a:prstGeom>
        </p:spPr>
      </p:pic>
      <p:sp>
        <p:nvSpPr>
          <p:cNvPr id="25" name="Text 17"/>
          <p:cNvSpPr txBox="1"/>
          <p:nvPr/>
        </p:nvSpPr>
        <p:spPr>
          <a:xfrm>
            <a:off x="1285646" y="3333902"/>
            <a:ext cx="3001061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현장 인터뷰 진행</a:t>
            </a:r>
            <a:endParaRPr lang="en-US" sz="1200" dirty="0"/>
          </a:p>
        </p:txBody>
      </p:sp>
      <p:sp>
        <p:nvSpPr>
          <p:cNvPr id="26" name="Text 18"/>
          <p:cNvSpPr txBox="1"/>
          <p:nvPr/>
        </p:nvSpPr>
        <p:spPr>
          <a:xfrm>
            <a:off x="1285646" y="3566160"/>
            <a:ext cx="3001061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행사 직후 카메라 앞 생생한 참석 소감 청취</a:t>
            </a:r>
            <a:endParaRPr lang="en-US" sz="1000" dirty="0"/>
          </a:p>
        </p:txBody>
      </p:sp>
      <p:sp>
        <p:nvSpPr>
          <p:cNvPr id="27" name="Shape 19"/>
          <p:cNvSpPr/>
          <p:nvPr/>
        </p:nvSpPr>
        <p:spPr>
          <a:xfrm>
            <a:off x="857707" y="4048049"/>
            <a:ext cx="304495" cy="304495"/>
          </a:xfrm>
          <a:prstGeom prst="roundRect">
            <a:avLst>
              <a:gd name="adj" fmla="val 150150"/>
            </a:avLst>
          </a:prstGeom>
          <a:solidFill>
            <a:srgbClr val="EFF6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28" name="Image 6" descr="preencoded.png"/>
          <p:cNvPicPr>
            <a:picLocks noChangeAspect="1"/>
          </p:cNvPicPr>
          <p:nvPr/>
        </p:nvPicPr>
        <p:blipFill>
          <a:blip r:embed="rId8"/>
          <a:srcRect l="-1507" r="-1507"/>
          <a:stretch/>
        </p:blipFill>
        <p:spPr>
          <a:xfrm>
            <a:off x="923544" y="4134002"/>
            <a:ext cx="171907" cy="133502"/>
          </a:xfrm>
          <a:prstGeom prst="rect">
            <a:avLst/>
          </a:prstGeom>
        </p:spPr>
      </p:pic>
      <p:sp>
        <p:nvSpPr>
          <p:cNvPr id="29" name="Text 20"/>
          <p:cNvSpPr txBox="1"/>
          <p:nvPr/>
        </p:nvSpPr>
        <p:spPr>
          <a:xfrm>
            <a:off x="1285646" y="4000500"/>
            <a:ext cx="3001061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대상별 분리 수집</a:t>
            </a:r>
            <a:endParaRPr lang="en-US" sz="1200" dirty="0"/>
          </a:p>
        </p:txBody>
      </p:sp>
      <p:sp>
        <p:nvSpPr>
          <p:cNvPr id="30" name="Text 21"/>
          <p:cNvSpPr txBox="1"/>
          <p:nvPr/>
        </p:nvSpPr>
        <p:spPr>
          <a:xfrm>
            <a:off x="1285646" y="4232758"/>
            <a:ext cx="3001061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주요 인사와 일반 참석자 문항 맞춤형 분리</a:t>
            </a:r>
            <a:endParaRPr lang="en-US" sz="1000" dirty="0"/>
          </a:p>
        </p:txBody>
      </p:sp>
      <p:sp>
        <p:nvSpPr>
          <p:cNvPr id="31" name="Shape 22"/>
          <p:cNvSpPr/>
          <p:nvPr/>
        </p:nvSpPr>
        <p:spPr>
          <a:xfrm>
            <a:off x="857707" y="4714646"/>
            <a:ext cx="304495" cy="304495"/>
          </a:xfrm>
          <a:prstGeom prst="roundRect">
            <a:avLst>
              <a:gd name="adj" fmla="val 150150"/>
            </a:avLst>
          </a:prstGeom>
          <a:solidFill>
            <a:srgbClr val="EFF6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32" name="Image 7" descr="preencoded.png"/>
          <p:cNvPicPr>
            <a:picLocks noChangeAspect="1"/>
          </p:cNvPicPr>
          <p:nvPr/>
        </p:nvPicPr>
        <p:blipFill>
          <a:blip r:embed="rId9"/>
          <a:srcRect t="-1100" b="-1100"/>
          <a:stretch/>
        </p:blipFill>
        <p:spPr>
          <a:xfrm>
            <a:off x="952805" y="4800600"/>
            <a:ext cx="114300" cy="133502"/>
          </a:xfrm>
          <a:prstGeom prst="rect">
            <a:avLst/>
          </a:prstGeom>
        </p:spPr>
      </p:pic>
      <p:sp>
        <p:nvSpPr>
          <p:cNvPr id="33" name="Text 23"/>
          <p:cNvSpPr txBox="1"/>
          <p:nvPr/>
        </p:nvSpPr>
        <p:spPr>
          <a:xfrm>
            <a:off x="1285646" y="4667098"/>
            <a:ext cx="3001061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골든타임 확보</a:t>
            </a:r>
            <a:endParaRPr lang="en-US" sz="1200" dirty="0"/>
          </a:p>
        </p:txBody>
      </p:sp>
      <p:sp>
        <p:nvSpPr>
          <p:cNvPr id="34" name="Text 24"/>
          <p:cNvSpPr txBox="1"/>
          <p:nvPr/>
        </p:nvSpPr>
        <p:spPr>
          <a:xfrm>
            <a:off x="1285646" y="4899355"/>
            <a:ext cx="3007462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행사 종료 당일, 기억이 생생할 때 즉각 발송</a:t>
            </a:r>
            <a:endParaRPr lang="en-US" sz="1000" dirty="0"/>
          </a:p>
        </p:txBody>
      </p:sp>
      <p:sp>
        <p:nvSpPr>
          <p:cNvPr id="35" name="Shape 25"/>
          <p:cNvSpPr/>
          <p:nvPr/>
        </p:nvSpPr>
        <p:spPr>
          <a:xfrm>
            <a:off x="857707" y="5381244"/>
            <a:ext cx="304495" cy="304495"/>
          </a:xfrm>
          <a:prstGeom prst="roundRect">
            <a:avLst>
              <a:gd name="adj" fmla="val 150150"/>
            </a:avLst>
          </a:prstGeom>
          <a:solidFill>
            <a:srgbClr val="EFF6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36" name="Image 8" descr="preencoded.png"/>
          <p:cNvPicPr>
            <a:picLocks noChangeAspect="1"/>
          </p:cNvPicPr>
          <p:nvPr/>
        </p:nvPicPr>
        <p:blipFill>
          <a:blip r:embed="rId10"/>
          <a:srcRect t="-1100" b="-1100"/>
          <a:stretch/>
        </p:blipFill>
        <p:spPr>
          <a:xfrm>
            <a:off x="952805" y="5467198"/>
            <a:ext cx="114300" cy="133502"/>
          </a:xfrm>
          <a:prstGeom prst="rect">
            <a:avLst/>
          </a:prstGeom>
        </p:spPr>
      </p:pic>
      <p:sp>
        <p:nvSpPr>
          <p:cNvPr id="37" name="Text 26"/>
          <p:cNvSpPr txBox="1"/>
          <p:nvPr/>
        </p:nvSpPr>
        <p:spPr>
          <a:xfrm>
            <a:off x="1285646" y="5333695"/>
            <a:ext cx="3001061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접근성 극대화</a:t>
            </a:r>
            <a:endParaRPr lang="en-US" sz="1200" dirty="0"/>
          </a:p>
        </p:txBody>
      </p:sp>
      <p:sp>
        <p:nvSpPr>
          <p:cNvPr id="38" name="Text 27"/>
          <p:cNvSpPr txBox="1"/>
          <p:nvPr/>
        </p:nvSpPr>
        <p:spPr>
          <a:xfrm>
            <a:off x="1285646" y="5565953"/>
            <a:ext cx="3001061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행사장 스크린 QR 안내 및 알림톡 병행 활용</a:t>
            </a:r>
            <a:endParaRPr lang="en-US" sz="1000" dirty="0"/>
          </a:p>
        </p:txBody>
      </p:sp>
      <p:sp>
        <p:nvSpPr>
          <p:cNvPr id="39" name="Text 28"/>
          <p:cNvSpPr txBox="1"/>
          <p:nvPr/>
        </p:nvSpPr>
        <p:spPr>
          <a:xfrm>
            <a:off x="4714646" y="1714500"/>
            <a:ext cx="6810451" cy="305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kern="0" spc="-37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현장 및 온라인 피드백 프로세스</a:t>
            </a:r>
            <a:endParaRPr lang="en-US" sz="1600" dirty="0"/>
          </a:p>
        </p:txBody>
      </p:sp>
      <p:sp>
        <p:nvSpPr>
          <p:cNvPr id="40" name="Text 29"/>
          <p:cNvSpPr txBox="1"/>
          <p:nvPr/>
        </p:nvSpPr>
        <p:spPr>
          <a:xfrm>
            <a:off x="4714646" y="2095805"/>
            <a:ext cx="681045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오프라인 인터뷰와 온라인 설문을 병행하여 다각도로 데이터를 수집합니다.</a:t>
            </a:r>
            <a:endParaRPr lang="en-US" sz="1200" dirty="0"/>
          </a:p>
        </p:txBody>
      </p:sp>
      <p:pic>
        <p:nvPicPr>
          <p:cNvPr id="41" name="Image 9" descr="preencoded.png"/>
          <p:cNvPicPr>
            <a:picLocks noChangeAspect="1"/>
          </p:cNvPicPr>
          <p:nvPr/>
        </p:nvPicPr>
        <p:blipFill>
          <a:blip r:embed="rId11"/>
          <a:srcRect/>
          <a:stretch/>
        </p:blipFill>
        <p:spPr>
          <a:xfrm>
            <a:off x="5300777" y="2809951"/>
            <a:ext cx="304495" cy="304495"/>
          </a:xfrm>
          <a:prstGeom prst="rect">
            <a:avLst/>
          </a:prstGeom>
        </p:spPr>
      </p:pic>
      <p:sp>
        <p:nvSpPr>
          <p:cNvPr id="42" name="Text 30"/>
          <p:cNvSpPr txBox="1"/>
          <p:nvPr/>
        </p:nvSpPr>
        <p:spPr>
          <a:xfrm>
            <a:off x="4796028" y="3333902"/>
            <a:ext cx="1314907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75" dirty="0">
                <a:solidFill>
                  <a:srgbClr val="94A3B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STEP 01</a:t>
            </a:r>
            <a:endParaRPr lang="en-US" sz="900" dirty="0"/>
          </a:p>
        </p:txBody>
      </p:sp>
      <p:sp>
        <p:nvSpPr>
          <p:cNvPr id="43" name="Text 31"/>
          <p:cNvSpPr txBox="1"/>
          <p:nvPr/>
        </p:nvSpPr>
        <p:spPr>
          <a:xfrm>
            <a:off x="4784141" y="3571646"/>
            <a:ext cx="1337767" cy="2478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kern="0" spc="-37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설문 기획</a:t>
            </a:r>
            <a:endParaRPr lang="en-US" sz="1300" dirty="0"/>
          </a:p>
        </p:txBody>
      </p:sp>
      <p:sp>
        <p:nvSpPr>
          <p:cNvPr id="44" name="Text 32"/>
          <p:cNvSpPr txBox="1"/>
          <p:nvPr/>
        </p:nvSpPr>
        <p:spPr>
          <a:xfrm>
            <a:off x="4805172" y="3952951"/>
            <a:ext cx="1295705" cy="3529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타겟별(인사/일반)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맞춤형 문항 세팅</a:t>
            </a:r>
            <a:endParaRPr lang="en-US" sz="900" dirty="0"/>
          </a:p>
        </p:txBody>
      </p:sp>
      <p:pic>
        <p:nvPicPr>
          <p:cNvPr id="45" name="Image 10" descr="preencoded.png"/>
          <p:cNvPicPr>
            <a:picLocks noChangeAspect="1"/>
          </p:cNvPicPr>
          <p:nvPr/>
        </p:nvPicPr>
        <p:blipFill>
          <a:blip r:embed="rId12"/>
          <a:srcRect l="-57" r="-57"/>
          <a:stretch/>
        </p:blipFill>
        <p:spPr>
          <a:xfrm>
            <a:off x="6305702" y="3381451"/>
            <a:ext cx="200254" cy="228600"/>
          </a:xfrm>
          <a:prstGeom prst="rect">
            <a:avLst/>
          </a:prstGeom>
        </p:spPr>
      </p:pic>
      <p:pic>
        <p:nvPicPr>
          <p:cNvPr id="46" name="Image 11" descr="preencoded.png"/>
          <p:cNvPicPr>
            <a:picLocks noChangeAspect="1"/>
          </p:cNvPicPr>
          <p:nvPr/>
        </p:nvPicPr>
        <p:blipFill>
          <a:blip r:embed="rId13"/>
          <a:srcRect/>
          <a:stretch/>
        </p:blipFill>
        <p:spPr>
          <a:xfrm>
            <a:off x="7205472" y="2809951"/>
            <a:ext cx="304495" cy="304495"/>
          </a:xfrm>
          <a:prstGeom prst="rect">
            <a:avLst/>
          </a:prstGeom>
        </p:spPr>
      </p:pic>
      <p:sp>
        <p:nvSpPr>
          <p:cNvPr id="47" name="Text 33"/>
          <p:cNvSpPr txBox="1"/>
          <p:nvPr/>
        </p:nvSpPr>
        <p:spPr>
          <a:xfrm>
            <a:off x="6700723" y="3333902"/>
            <a:ext cx="1314907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75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STEP 02</a:t>
            </a:r>
            <a:endParaRPr lang="en-US" sz="900" dirty="0"/>
          </a:p>
        </p:txBody>
      </p:sp>
      <p:sp>
        <p:nvSpPr>
          <p:cNvPr id="48" name="Text 34"/>
          <p:cNvSpPr txBox="1"/>
          <p:nvPr/>
        </p:nvSpPr>
        <p:spPr>
          <a:xfrm>
            <a:off x="6689750" y="3571646"/>
            <a:ext cx="1337767" cy="2478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kern="0" spc="-37" dirty="0">
                <a:solidFill>
                  <a:srgbClr val="1E293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안내 및 발송</a:t>
            </a:r>
            <a:endParaRPr lang="en-US" sz="1300" dirty="0"/>
          </a:p>
        </p:txBody>
      </p:sp>
      <p:sp>
        <p:nvSpPr>
          <p:cNvPr id="49" name="Text 35"/>
          <p:cNvSpPr txBox="1"/>
          <p:nvPr/>
        </p:nvSpPr>
        <p:spPr>
          <a:xfrm>
            <a:off x="6710782" y="3952951"/>
            <a:ext cx="1295705" cy="3529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현장 QR 안내 및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종료 후 링크 전송</a:t>
            </a:r>
            <a:endParaRPr lang="en-US" sz="900" dirty="0"/>
          </a:p>
        </p:txBody>
      </p:sp>
      <p:pic>
        <p:nvPicPr>
          <p:cNvPr id="50" name="Image 12" descr="preencoded.png"/>
          <p:cNvPicPr>
            <a:picLocks noChangeAspect="1"/>
          </p:cNvPicPr>
          <p:nvPr/>
        </p:nvPicPr>
        <p:blipFill>
          <a:blip r:embed="rId14"/>
          <a:srcRect l="-57" r="-57"/>
          <a:stretch/>
        </p:blipFill>
        <p:spPr>
          <a:xfrm>
            <a:off x="8210398" y="3381451"/>
            <a:ext cx="200254" cy="228600"/>
          </a:xfrm>
          <a:prstGeom prst="rect">
            <a:avLst/>
          </a:prstGeom>
        </p:spPr>
      </p:pic>
      <p:pic>
        <p:nvPicPr>
          <p:cNvPr id="51" name="Image 13" descr="preencoded.png"/>
          <p:cNvPicPr>
            <a:picLocks noChangeAspect="1"/>
          </p:cNvPicPr>
          <p:nvPr/>
        </p:nvPicPr>
        <p:blipFill>
          <a:blip r:embed="rId15"/>
          <a:srcRect l="-90" r="-90"/>
          <a:stretch/>
        </p:blipFill>
        <p:spPr>
          <a:xfrm>
            <a:off x="9072677" y="2809951"/>
            <a:ext cx="381305" cy="304495"/>
          </a:xfrm>
          <a:prstGeom prst="rect">
            <a:avLst/>
          </a:prstGeom>
        </p:spPr>
      </p:pic>
      <p:sp>
        <p:nvSpPr>
          <p:cNvPr id="52" name="Text 36"/>
          <p:cNvSpPr txBox="1"/>
          <p:nvPr/>
        </p:nvSpPr>
        <p:spPr>
          <a:xfrm>
            <a:off x="8605418" y="3333902"/>
            <a:ext cx="1314907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75" dirty="0">
                <a:solidFill>
                  <a:srgbClr val="3B82F6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STEP 03</a:t>
            </a:r>
            <a:endParaRPr lang="en-US" sz="900" dirty="0"/>
          </a:p>
        </p:txBody>
      </p:sp>
      <p:sp>
        <p:nvSpPr>
          <p:cNvPr id="53" name="Text 37"/>
          <p:cNvSpPr txBox="1"/>
          <p:nvPr/>
        </p:nvSpPr>
        <p:spPr>
          <a:xfrm>
            <a:off x="8594446" y="3571646"/>
            <a:ext cx="1337767" cy="2478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kern="0" spc="-37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현장 인터뷰</a:t>
            </a:r>
            <a:endParaRPr lang="en-US" sz="1300" dirty="0"/>
          </a:p>
        </p:txBody>
      </p:sp>
      <p:sp>
        <p:nvSpPr>
          <p:cNvPr id="54" name="Text 38"/>
          <p:cNvSpPr txBox="1"/>
          <p:nvPr/>
        </p:nvSpPr>
        <p:spPr>
          <a:xfrm>
            <a:off x="8615477" y="3952951"/>
            <a:ext cx="1295705" cy="3529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사전 섭외된 청중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대상 생생한 촬영</a:t>
            </a:r>
            <a:endParaRPr lang="en-US" sz="900" dirty="0"/>
          </a:p>
        </p:txBody>
      </p:sp>
      <p:pic>
        <p:nvPicPr>
          <p:cNvPr id="55" name="Image 14" descr="preencoded.png"/>
          <p:cNvPicPr>
            <a:picLocks noChangeAspect="1"/>
          </p:cNvPicPr>
          <p:nvPr/>
        </p:nvPicPr>
        <p:blipFill>
          <a:blip r:embed="rId16"/>
          <a:srcRect l="-57" r="-57"/>
          <a:stretch/>
        </p:blipFill>
        <p:spPr>
          <a:xfrm>
            <a:off x="10116007" y="3381451"/>
            <a:ext cx="200254" cy="228600"/>
          </a:xfrm>
          <a:prstGeom prst="rect">
            <a:avLst/>
          </a:prstGeom>
        </p:spPr>
      </p:pic>
      <p:pic>
        <p:nvPicPr>
          <p:cNvPr id="56" name="Image 15" descr="preencoded.png"/>
          <p:cNvPicPr>
            <a:picLocks noChangeAspect="1"/>
          </p:cNvPicPr>
          <p:nvPr/>
        </p:nvPicPr>
        <p:blipFill>
          <a:blip r:embed="rId17"/>
          <a:srcRect t="-284" b="-284"/>
          <a:stretch/>
        </p:blipFill>
        <p:spPr>
          <a:xfrm>
            <a:off x="10987430" y="2809951"/>
            <a:ext cx="362102" cy="323698"/>
          </a:xfrm>
          <a:prstGeom prst="rect">
            <a:avLst/>
          </a:prstGeom>
        </p:spPr>
      </p:pic>
      <p:sp>
        <p:nvSpPr>
          <p:cNvPr id="57" name="Text 39"/>
          <p:cNvSpPr txBox="1"/>
          <p:nvPr/>
        </p:nvSpPr>
        <p:spPr>
          <a:xfrm>
            <a:off x="10511028" y="3333902"/>
            <a:ext cx="1314907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75" dirty="0">
                <a:solidFill>
                  <a:srgbClr val="1D4ED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STEP 04</a:t>
            </a:r>
            <a:endParaRPr lang="en-US" sz="900" dirty="0"/>
          </a:p>
        </p:txBody>
      </p:sp>
      <p:sp>
        <p:nvSpPr>
          <p:cNvPr id="58" name="Text 40"/>
          <p:cNvSpPr txBox="1"/>
          <p:nvPr/>
        </p:nvSpPr>
        <p:spPr>
          <a:xfrm>
            <a:off x="10499141" y="3571646"/>
            <a:ext cx="1337767" cy="2478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kern="0" spc="-37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데이터 취합</a:t>
            </a:r>
            <a:endParaRPr lang="en-US" sz="1300" dirty="0"/>
          </a:p>
        </p:txBody>
      </p:sp>
      <p:sp>
        <p:nvSpPr>
          <p:cNvPr id="59" name="Text 41"/>
          <p:cNvSpPr txBox="1"/>
          <p:nvPr/>
        </p:nvSpPr>
        <p:spPr>
          <a:xfrm>
            <a:off x="10520172" y="3952951"/>
            <a:ext cx="1295705" cy="3529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1E40A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결과 시트 실시간 연동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1E40A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및 차기 개선점 도출</a:t>
            </a:r>
            <a:endParaRPr lang="en-US" sz="900" dirty="0"/>
          </a:p>
        </p:txBody>
      </p:sp>
      <p:pic>
        <p:nvPicPr>
          <p:cNvPr id="60" name="Image 16" descr="preencoded.png"/>
          <p:cNvPicPr>
            <a:picLocks noChangeAspect="1"/>
          </p:cNvPicPr>
          <p:nvPr/>
        </p:nvPicPr>
        <p:blipFill>
          <a:blip r:embed="rId18"/>
          <a:srcRect l="-133" r="-133"/>
          <a:stretch/>
        </p:blipFill>
        <p:spPr>
          <a:xfrm>
            <a:off x="5057546" y="5315407"/>
            <a:ext cx="171907" cy="228600"/>
          </a:xfrm>
          <a:prstGeom prst="rect">
            <a:avLst/>
          </a:prstGeom>
        </p:spPr>
      </p:pic>
      <p:sp>
        <p:nvSpPr>
          <p:cNvPr id="61" name="Text 42"/>
          <p:cNvSpPr txBox="1"/>
          <p:nvPr/>
        </p:nvSpPr>
        <p:spPr>
          <a:xfrm>
            <a:off x="5477256" y="5143500"/>
            <a:ext cx="6382512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B4530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실전 사례: 멘토극장 청중 소감 인터뷰</a:t>
            </a:r>
            <a:endParaRPr lang="en-US" sz="1100" dirty="0"/>
          </a:p>
        </p:txBody>
      </p:sp>
      <p:sp>
        <p:nvSpPr>
          <p:cNvPr id="62" name="Text 43"/>
          <p:cNvSpPr txBox="1"/>
          <p:nvPr/>
        </p:nvSpPr>
        <p:spPr>
          <a:xfrm>
            <a:off x="5477256" y="5381244"/>
            <a:ext cx="5915134" cy="4005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51A0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멘토극장의 경우, 사전에 '청중 소감 인터뷰' 대상자를 3명 선정하여 교육 시 미리 안내함으로써, </a:t>
            </a:r>
            <a:r>
              <a:rPr lang="en-US" sz="1000" dirty="0" err="1">
                <a:solidFill>
                  <a:srgbClr val="451A0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행사</a:t>
            </a:r>
            <a:r>
              <a:rPr lang="en-US" sz="1000" dirty="0">
                <a:solidFill>
                  <a:srgbClr val="451A0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</a:t>
            </a:r>
            <a:r>
              <a:rPr lang="en-US" sz="1000" dirty="0" err="1">
                <a:solidFill>
                  <a:srgbClr val="451A0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직후</a:t>
            </a:r>
            <a:r>
              <a:rPr lang="ko-KR" altLang="en-US" sz="1000" dirty="0">
                <a:solidFill>
                  <a:srgbClr val="451A0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</a:t>
            </a:r>
            <a:r>
              <a:rPr lang="en-US" sz="1000" dirty="0" err="1">
                <a:solidFill>
                  <a:srgbClr val="451A0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우왕좌왕하지</a:t>
            </a:r>
            <a:r>
              <a:rPr lang="en-US" sz="1000" dirty="0">
                <a:solidFill>
                  <a:srgbClr val="451A0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않고 양질의 피드백 영상을 신속하게 확보할 수 있었습니다.</a:t>
            </a:r>
            <a:endParaRPr lang="en-US" sz="1000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2"/>
          <a:srcRect t="-420" b="-420"/>
          <a:stretch/>
        </p:blipFill>
        <p:spPr>
          <a:xfrm>
            <a:off x="571500" y="428854"/>
            <a:ext cx="761695" cy="57607"/>
          </a:xfrm>
          <a:prstGeom prst="rect">
            <a:avLst/>
          </a:prstGeom>
        </p:spPr>
      </p:pic>
      <p:pic>
        <p:nvPicPr>
          <p:cNvPr id="5" name="Image 1" descr="preencoded.png"/>
          <p:cNvPicPr>
            <a:picLocks noChangeAspect="1"/>
          </p:cNvPicPr>
          <p:nvPr/>
        </p:nvPicPr>
        <p:blipFill>
          <a:blip r:embed="rId3"/>
          <a:srcRect l="-4" r="-4"/>
          <a:stretch/>
        </p:blipFill>
        <p:spPr>
          <a:xfrm>
            <a:off x="571500" y="1714500"/>
            <a:ext cx="3829507" cy="4591202"/>
          </a:xfrm>
          <a:prstGeom prst="rect">
            <a:avLst/>
          </a:prstGeom>
        </p:spPr>
      </p:pic>
      <p:pic>
        <p:nvPicPr>
          <p:cNvPr id="6" name="Image 2" descr="preencoded.png"/>
          <p:cNvPicPr>
            <a:picLocks noChangeAspect="1"/>
          </p:cNvPicPr>
          <p:nvPr/>
        </p:nvPicPr>
        <p:blipFill>
          <a:blip r:embed="rId4"/>
          <a:srcRect l="-2089" r="-2089"/>
          <a:stretch/>
        </p:blipFill>
        <p:spPr>
          <a:xfrm>
            <a:off x="857707" y="2476195"/>
            <a:ext cx="3238805" cy="9144"/>
          </a:xfrm>
          <a:prstGeom prst="rect">
            <a:avLst/>
          </a:prstGeom>
        </p:spPr>
      </p:pic>
      <p:sp>
        <p:nvSpPr>
          <p:cNvPr id="7" name="Shape 2"/>
          <p:cNvSpPr/>
          <p:nvPr/>
        </p:nvSpPr>
        <p:spPr>
          <a:xfrm>
            <a:off x="4809744" y="2572207"/>
            <a:ext cx="1476756" cy="2057400"/>
          </a:xfrm>
          <a:prstGeom prst="roundRect">
            <a:avLst>
              <a:gd name="adj" fmla="val 6392"/>
            </a:avLst>
          </a:prstGeom>
          <a:solidFill>
            <a:srgbClr val="FFFFFF"/>
          </a:solidFill>
          <a:ln/>
          <a:effectLst>
            <a:outerShdw blurRad="63500" dist="38100" dir="162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8" name="Shape 3"/>
          <p:cNvSpPr/>
          <p:nvPr/>
        </p:nvSpPr>
        <p:spPr>
          <a:xfrm>
            <a:off x="4809744" y="2572207"/>
            <a:ext cx="1476756" cy="57607"/>
          </a:xfrm>
          <a:prstGeom prst="roundRect">
            <a:avLst>
              <a:gd name="adj" fmla="val 163851"/>
            </a:avLst>
          </a:prstGeom>
          <a:solidFill>
            <a:srgbClr val="94A3B8"/>
          </a:solidFill>
          <a:ln w="12700">
            <a:solidFill>
              <a:srgbClr val="94A3B8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9" name="Shape 4"/>
          <p:cNvSpPr/>
          <p:nvPr/>
        </p:nvSpPr>
        <p:spPr>
          <a:xfrm>
            <a:off x="6715354" y="2572207"/>
            <a:ext cx="1476756" cy="2057400"/>
          </a:xfrm>
          <a:prstGeom prst="roundRect">
            <a:avLst>
              <a:gd name="adj" fmla="val 6392"/>
            </a:avLst>
          </a:prstGeom>
          <a:solidFill>
            <a:srgbClr val="FFFFFF"/>
          </a:solidFill>
          <a:ln/>
          <a:effectLst>
            <a:outerShdw blurRad="63500" dist="38100" dir="162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10" name="Shape 5"/>
          <p:cNvSpPr/>
          <p:nvPr/>
        </p:nvSpPr>
        <p:spPr>
          <a:xfrm>
            <a:off x="6715354" y="2572207"/>
            <a:ext cx="1476756" cy="57607"/>
          </a:xfrm>
          <a:prstGeom prst="roundRect">
            <a:avLst>
              <a:gd name="adj" fmla="val 163851"/>
            </a:avLst>
          </a:prstGeom>
          <a:solidFill>
            <a:srgbClr val="64748B"/>
          </a:solidFill>
          <a:ln w="12700">
            <a:solidFill>
              <a:srgbClr val="64748B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1" name="Shape 6"/>
          <p:cNvSpPr/>
          <p:nvPr/>
        </p:nvSpPr>
        <p:spPr>
          <a:xfrm>
            <a:off x="8620049" y="2572207"/>
            <a:ext cx="1476756" cy="2057400"/>
          </a:xfrm>
          <a:prstGeom prst="roundRect">
            <a:avLst>
              <a:gd name="adj" fmla="val 6392"/>
            </a:avLst>
          </a:prstGeom>
          <a:solidFill>
            <a:srgbClr val="FFFFFF"/>
          </a:solidFill>
          <a:ln/>
          <a:effectLst>
            <a:outerShdw blurRad="63500" dist="38100" dir="162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12" name="Shape 7"/>
          <p:cNvSpPr/>
          <p:nvPr/>
        </p:nvSpPr>
        <p:spPr>
          <a:xfrm>
            <a:off x="8620049" y="2572207"/>
            <a:ext cx="1476756" cy="57607"/>
          </a:xfrm>
          <a:prstGeom prst="roundRect">
            <a:avLst>
              <a:gd name="adj" fmla="val 163851"/>
            </a:avLst>
          </a:prstGeom>
          <a:solidFill>
            <a:srgbClr val="3B82F6"/>
          </a:solidFill>
          <a:ln w="12700">
            <a:solidFill>
              <a:srgbClr val="3B82F6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13" name="Image 3" descr="preencoded.png"/>
          <p:cNvPicPr>
            <a:picLocks noChangeAspect="1"/>
          </p:cNvPicPr>
          <p:nvPr/>
        </p:nvPicPr>
        <p:blipFill>
          <a:blip r:embed="rId5"/>
          <a:srcRect l="-13" r="-13"/>
          <a:stretch/>
        </p:blipFill>
        <p:spPr>
          <a:xfrm>
            <a:off x="10524744" y="2572207"/>
            <a:ext cx="1476756" cy="2057400"/>
          </a:xfrm>
          <a:prstGeom prst="rect">
            <a:avLst/>
          </a:prstGeom>
        </p:spPr>
      </p:pic>
      <p:sp>
        <p:nvSpPr>
          <p:cNvPr id="14" name="Shape 8"/>
          <p:cNvSpPr/>
          <p:nvPr/>
        </p:nvSpPr>
        <p:spPr>
          <a:xfrm>
            <a:off x="4953305" y="4953305"/>
            <a:ext cx="6667805" cy="952805"/>
          </a:xfrm>
          <a:prstGeom prst="roundRect">
            <a:avLst>
              <a:gd name="adj" fmla="val 7678"/>
            </a:avLst>
          </a:prstGeom>
          <a:solidFill>
            <a:srgbClr val="FFFBEB"/>
          </a:solidFill>
          <a:ln/>
        </p:spPr>
        <p:txBody>
          <a:bodyPr/>
          <a:lstStyle/>
          <a:p>
            <a:endParaRPr lang="en-KR"/>
          </a:p>
        </p:txBody>
      </p:sp>
      <p:sp>
        <p:nvSpPr>
          <p:cNvPr id="15" name="Shape 9"/>
          <p:cNvSpPr/>
          <p:nvPr/>
        </p:nvSpPr>
        <p:spPr>
          <a:xfrm>
            <a:off x="4953305" y="4953305"/>
            <a:ext cx="47549" cy="952805"/>
          </a:xfrm>
          <a:prstGeom prst="roundRect">
            <a:avLst>
              <a:gd name="adj" fmla="val 153846"/>
            </a:avLst>
          </a:prstGeom>
          <a:solidFill>
            <a:srgbClr val="F59E0B"/>
          </a:solidFill>
          <a:ln w="12700">
            <a:solidFill>
              <a:srgbClr val="F59E0B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6" name="Text 10"/>
          <p:cNvSpPr txBox="1"/>
          <p:nvPr/>
        </p:nvSpPr>
        <p:spPr>
          <a:xfrm>
            <a:off x="571500" y="619049"/>
            <a:ext cx="98298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kern="0" spc="-75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2단계: 데이터 아카이빙 (체계적 보관)</a:t>
            </a:r>
            <a:endParaRPr lang="en-US" sz="2800" dirty="0"/>
          </a:p>
        </p:txBody>
      </p:sp>
      <p:sp>
        <p:nvSpPr>
          <p:cNvPr id="17" name="Text 11"/>
          <p:cNvSpPr txBox="1"/>
          <p:nvPr/>
        </p:nvSpPr>
        <p:spPr>
          <a:xfrm>
            <a:off x="571500" y="1190549"/>
            <a:ext cx="9715500" cy="2478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kern="0" spc="-37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향후 활용 가능한 자산 구축을 위해 촬영된 사진과 영상을 규칙에 따라 안전하게 분류하고 저장합니다.</a:t>
            </a:r>
            <a:endParaRPr lang="en-US" sz="1300" dirty="0"/>
          </a:p>
        </p:txBody>
      </p:sp>
      <p:sp>
        <p:nvSpPr>
          <p:cNvPr id="18" name="Text 12"/>
          <p:cNvSpPr txBox="1"/>
          <p:nvPr/>
        </p:nvSpPr>
        <p:spPr>
          <a:xfrm>
            <a:off x="857707" y="2000707"/>
            <a:ext cx="3429000" cy="305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kern="0" spc="-37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데이터 정리 체크포인트</a:t>
            </a:r>
            <a:endParaRPr lang="en-US" sz="1600" dirty="0"/>
          </a:p>
        </p:txBody>
      </p:sp>
      <p:sp>
        <p:nvSpPr>
          <p:cNvPr id="19" name="Shape 13"/>
          <p:cNvSpPr/>
          <p:nvPr/>
        </p:nvSpPr>
        <p:spPr>
          <a:xfrm>
            <a:off x="857707" y="2714854"/>
            <a:ext cx="304495" cy="304495"/>
          </a:xfrm>
          <a:prstGeom prst="roundRect">
            <a:avLst>
              <a:gd name="adj" fmla="val 150150"/>
            </a:avLst>
          </a:prstGeom>
          <a:solidFill>
            <a:srgbClr val="EFF6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20" name="Image 4" descr="preencoded.png"/>
          <p:cNvPicPr>
            <a:picLocks noChangeAspect="1"/>
          </p:cNvPicPr>
          <p:nvPr/>
        </p:nvPicPr>
        <p:blipFill>
          <a:blip r:embed="rId6"/>
          <a:srcRect l="-837" r="-837"/>
          <a:stretch/>
        </p:blipFill>
        <p:spPr>
          <a:xfrm>
            <a:off x="933602" y="2800807"/>
            <a:ext cx="152705" cy="133502"/>
          </a:xfrm>
          <a:prstGeom prst="rect">
            <a:avLst/>
          </a:prstGeom>
        </p:spPr>
      </p:pic>
      <p:sp>
        <p:nvSpPr>
          <p:cNvPr id="21" name="Text 14"/>
          <p:cNvSpPr txBox="1"/>
          <p:nvPr/>
        </p:nvSpPr>
        <p:spPr>
          <a:xfrm>
            <a:off x="1285646" y="2667305"/>
            <a:ext cx="3001061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네이밍 규칙 수립</a:t>
            </a:r>
            <a:endParaRPr lang="en-US" sz="1200" dirty="0"/>
          </a:p>
        </p:txBody>
      </p:sp>
      <p:sp>
        <p:nvSpPr>
          <p:cNvPr id="22" name="Text 15"/>
          <p:cNvSpPr txBox="1"/>
          <p:nvPr/>
        </p:nvSpPr>
        <p:spPr>
          <a:xfrm>
            <a:off x="1285646" y="2899562"/>
            <a:ext cx="3001061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식순별, 인물별 일관된 파일명 지정</a:t>
            </a:r>
            <a:endParaRPr lang="en-US" sz="1000" dirty="0"/>
          </a:p>
        </p:txBody>
      </p:sp>
      <p:sp>
        <p:nvSpPr>
          <p:cNvPr id="23" name="Shape 16"/>
          <p:cNvSpPr/>
          <p:nvPr/>
        </p:nvSpPr>
        <p:spPr>
          <a:xfrm>
            <a:off x="857707" y="3381451"/>
            <a:ext cx="304495" cy="304495"/>
          </a:xfrm>
          <a:prstGeom prst="roundRect">
            <a:avLst>
              <a:gd name="adj" fmla="val 150150"/>
            </a:avLst>
          </a:prstGeom>
          <a:solidFill>
            <a:srgbClr val="EFF6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24" name="Image 5" descr="preencoded.png"/>
          <p:cNvPicPr>
            <a:picLocks noChangeAspect="1"/>
          </p:cNvPicPr>
          <p:nvPr/>
        </p:nvPicPr>
        <p:blipFill>
          <a:blip r:embed="rId7"/>
          <a:srcRect l="-1507" r="-1507"/>
          <a:stretch/>
        </p:blipFill>
        <p:spPr>
          <a:xfrm>
            <a:off x="923544" y="3467405"/>
            <a:ext cx="171907" cy="133502"/>
          </a:xfrm>
          <a:prstGeom prst="rect">
            <a:avLst/>
          </a:prstGeom>
        </p:spPr>
      </p:pic>
      <p:sp>
        <p:nvSpPr>
          <p:cNvPr id="25" name="Text 17"/>
          <p:cNvSpPr txBox="1"/>
          <p:nvPr/>
        </p:nvSpPr>
        <p:spPr>
          <a:xfrm>
            <a:off x="1285646" y="3333902"/>
            <a:ext cx="3001061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클라우드 저장소 활용</a:t>
            </a:r>
            <a:endParaRPr lang="en-US" sz="1200" dirty="0"/>
          </a:p>
        </p:txBody>
      </p:sp>
      <p:sp>
        <p:nvSpPr>
          <p:cNvPr id="26" name="Text 18"/>
          <p:cNvSpPr txBox="1"/>
          <p:nvPr/>
        </p:nvSpPr>
        <p:spPr>
          <a:xfrm>
            <a:off x="1285646" y="3566160"/>
            <a:ext cx="3001061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안전하고 접근성 높은 클라우드 서버 이용</a:t>
            </a:r>
            <a:endParaRPr lang="en-US" sz="1000" dirty="0"/>
          </a:p>
        </p:txBody>
      </p:sp>
      <p:sp>
        <p:nvSpPr>
          <p:cNvPr id="27" name="Shape 19"/>
          <p:cNvSpPr/>
          <p:nvPr/>
        </p:nvSpPr>
        <p:spPr>
          <a:xfrm>
            <a:off x="857707" y="4048049"/>
            <a:ext cx="304495" cy="304495"/>
          </a:xfrm>
          <a:prstGeom prst="roundRect">
            <a:avLst>
              <a:gd name="adj" fmla="val 150150"/>
            </a:avLst>
          </a:prstGeom>
          <a:solidFill>
            <a:srgbClr val="EFF6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28" name="Image 6" descr="preencoded.png"/>
          <p:cNvPicPr>
            <a:picLocks noChangeAspect="1"/>
          </p:cNvPicPr>
          <p:nvPr/>
        </p:nvPicPr>
        <p:blipFill>
          <a:blip r:embed="rId8"/>
          <a:srcRect l="-1507" r="-1507"/>
          <a:stretch/>
        </p:blipFill>
        <p:spPr>
          <a:xfrm>
            <a:off x="923544" y="4134002"/>
            <a:ext cx="171907" cy="133502"/>
          </a:xfrm>
          <a:prstGeom prst="rect">
            <a:avLst/>
          </a:prstGeom>
        </p:spPr>
      </p:pic>
      <p:sp>
        <p:nvSpPr>
          <p:cNvPr id="29" name="Text 20"/>
          <p:cNvSpPr txBox="1"/>
          <p:nvPr/>
        </p:nvSpPr>
        <p:spPr>
          <a:xfrm>
            <a:off x="1285646" y="4000500"/>
            <a:ext cx="3001061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공유권한 철저한 설정</a:t>
            </a:r>
            <a:endParaRPr lang="en-US" sz="1200" dirty="0"/>
          </a:p>
        </p:txBody>
      </p:sp>
      <p:sp>
        <p:nvSpPr>
          <p:cNvPr id="30" name="Text 21"/>
          <p:cNvSpPr txBox="1"/>
          <p:nvPr/>
        </p:nvSpPr>
        <p:spPr>
          <a:xfrm>
            <a:off x="1285646" y="4232758"/>
            <a:ext cx="3001061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내/외부 관계자별 세밀한 열람 권한 부여</a:t>
            </a:r>
            <a:endParaRPr lang="en-US" sz="1000" dirty="0"/>
          </a:p>
        </p:txBody>
      </p:sp>
      <p:sp>
        <p:nvSpPr>
          <p:cNvPr id="31" name="Shape 22"/>
          <p:cNvSpPr/>
          <p:nvPr/>
        </p:nvSpPr>
        <p:spPr>
          <a:xfrm>
            <a:off x="857707" y="4714646"/>
            <a:ext cx="304495" cy="304495"/>
          </a:xfrm>
          <a:prstGeom prst="roundRect">
            <a:avLst>
              <a:gd name="adj" fmla="val 150150"/>
            </a:avLst>
          </a:prstGeom>
          <a:solidFill>
            <a:srgbClr val="EFF6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32" name="Image 7" descr="preencoded.png"/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942746" y="4800600"/>
            <a:ext cx="133502" cy="133502"/>
          </a:xfrm>
          <a:prstGeom prst="rect">
            <a:avLst/>
          </a:prstGeom>
        </p:spPr>
      </p:pic>
      <p:sp>
        <p:nvSpPr>
          <p:cNvPr id="33" name="Text 23"/>
          <p:cNvSpPr txBox="1"/>
          <p:nvPr/>
        </p:nvSpPr>
        <p:spPr>
          <a:xfrm>
            <a:off x="1285646" y="4667098"/>
            <a:ext cx="3001061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썸네일 미리보기 구성</a:t>
            </a:r>
            <a:endParaRPr lang="en-US" sz="1200" dirty="0"/>
          </a:p>
        </p:txBody>
      </p:sp>
      <p:sp>
        <p:nvSpPr>
          <p:cNvPr id="34" name="Text 24"/>
          <p:cNvSpPr txBox="1"/>
          <p:nvPr/>
        </p:nvSpPr>
        <p:spPr>
          <a:xfrm>
            <a:off x="1285646" y="4899355"/>
            <a:ext cx="3001061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파일을 열람하지 않고도 시각적 내용 파악</a:t>
            </a:r>
            <a:endParaRPr lang="en-US" sz="1000" dirty="0"/>
          </a:p>
        </p:txBody>
      </p:sp>
      <p:sp>
        <p:nvSpPr>
          <p:cNvPr id="35" name="Shape 25"/>
          <p:cNvSpPr/>
          <p:nvPr/>
        </p:nvSpPr>
        <p:spPr>
          <a:xfrm>
            <a:off x="857707" y="5381244"/>
            <a:ext cx="304495" cy="304495"/>
          </a:xfrm>
          <a:prstGeom prst="roundRect">
            <a:avLst>
              <a:gd name="adj" fmla="val 150150"/>
            </a:avLst>
          </a:prstGeom>
          <a:solidFill>
            <a:srgbClr val="EFF6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36" name="Image 8" descr="preencoded.png"/>
          <p:cNvPicPr>
            <a:picLocks noChangeAspect="1"/>
          </p:cNvPicPr>
          <p:nvPr/>
        </p:nvPicPr>
        <p:blipFill>
          <a:blip r:embed="rId10"/>
          <a:srcRect t="-1100" b="-1100"/>
          <a:stretch/>
        </p:blipFill>
        <p:spPr>
          <a:xfrm>
            <a:off x="952805" y="5467198"/>
            <a:ext cx="114300" cy="133502"/>
          </a:xfrm>
          <a:prstGeom prst="rect">
            <a:avLst/>
          </a:prstGeom>
        </p:spPr>
      </p:pic>
      <p:sp>
        <p:nvSpPr>
          <p:cNvPr id="37" name="Text 26"/>
          <p:cNvSpPr txBox="1"/>
          <p:nvPr/>
        </p:nvSpPr>
        <p:spPr>
          <a:xfrm>
            <a:off x="1285646" y="5333695"/>
            <a:ext cx="3001061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실전 사례: 326 행사 데이터</a:t>
            </a:r>
            <a:endParaRPr lang="en-US" sz="1200" dirty="0"/>
          </a:p>
        </p:txBody>
      </p:sp>
      <p:sp>
        <p:nvSpPr>
          <p:cNvPr id="38" name="Text 27"/>
          <p:cNvSpPr txBox="1"/>
          <p:nvPr/>
        </p:nvSpPr>
        <p:spPr>
          <a:xfrm>
            <a:off x="1285646" y="5565953"/>
            <a:ext cx="3001061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식순별 폴더 분류 및 핵심 인물 단독샷 보관</a:t>
            </a:r>
            <a:endParaRPr lang="en-US" sz="1000" dirty="0"/>
          </a:p>
        </p:txBody>
      </p:sp>
      <p:sp>
        <p:nvSpPr>
          <p:cNvPr id="39" name="Text 28"/>
          <p:cNvSpPr txBox="1"/>
          <p:nvPr/>
        </p:nvSpPr>
        <p:spPr>
          <a:xfrm>
            <a:off x="4953305" y="1714500"/>
            <a:ext cx="6810451" cy="305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kern="0" spc="-37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데이터 아카이빙 프로세스</a:t>
            </a:r>
            <a:endParaRPr lang="en-US" sz="1600" dirty="0"/>
          </a:p>
        </p:txBody>
      </p:sp>
      <p:sp>
        <p:nvSpPr>
          <p:cNvPr id="40" name="Text 29"/>
          <p:cNvSpPr txBox="1"/>
          <p:nvPr/>
        </p:nvSpPr>
        <p:spPr>
          <a:xfrm>
            <a:off x="4953305" y="2095805"/>
            <a:ext cx="681045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촬영된 원본 데이터를 다음 행사의 자산으로 만드는 4단계 흐름입니다.</a:t>
            </a:r>
            <a:endParaRPr lang="en-US" sz="1200" dirty="0"/>
          </a:p>
        </p:txBody>
      </p:sp>
      <p:pic>
        <p:nvPicPr>
          <p:cNvPr id="41" name="Image 9" descr="preencoded.png"/>
          <p:cNvPicPr>
            <a:picLocks noChangeAspect="1"/>
          </p:cNvPicPr>
          <p:nvPr/>
        </p:nvPicPr>
        <p:blipFill>
          <a:blip r:embed="rId11"/>
          <a:srcRect/>
          <a:stretch/>
        </p:blipFill>
        <p:spPr>
          <a:xfrm>
            <a:off x="5395874" y="2848356"/>
            <a:ext cx="304495" cy="304495"/>
          </a:xfrm>
          <a:prstGeom prst="rect">
            <a:avLst/>
          </a:prstGeom>
        </p:spPr>
      </p:pic>
      <p:sp>
        <p:nvSpPr>
          <p:cNvPr id="42" name="Text 30"/>
          <p:cNvSpPr txBox="1"/>
          <p:nvPr/>
        </p:nvSpPr>
        <p:spPr>
          <a:xfrm>
            <a:off x="4891126" y="3333902"/>
            <a:ext cx="1314907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75" dirty="0">
                <a:solidFill>
                  <a:srgbClr val="94A3B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STEP 01</a:t>
            </a:r>
            <a:endParaRPr lang="en-US" sz="900" dirty="0"/>
          </a:p>
        </p:txBody>
      </p:sp>
      <p:sp>
        <p:nvSpPr>
          <p:cNvPr id="43" name="Text 31"/>
          <p:cNvSpPr txBox="1"/>
          <p:nvPr/>
        </p:nvSpPr>
        <p:spPr>
          <a:xfrm>
            <a:off x="4879238" y="3571646"/>
            <a:ext cx="1337767" cy="2478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kern="0" spc="-37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데이터 취합</a:t>
            </a:r>
            <a:endParaRPr lang="en-US" sz="1300" dirty="0"/>
          </a:p>
        </p:txBody>
      </p:sp>
      <p:sp>
        <p:nvSpPr>
          <p:cNvPr id="44" name="Text 32"/>
          <p:cNvSpPr txBox="1"/>
          <p:nvPr/>
        </p:nvSpPr>
        <p:spPr>
          <a:xfrm>
            <a:off x="4900270" y="3952951"/>
            <a:ext cx="1295705" cy="3529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각 스태프별 촬영본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및 원본 파일 수집</a:t>
            </a:r>
            <a:endParaRPr lang="en-US" sz="900" dirty="0"/>
          </a:p>
        </p:txBody>
      </p:sp>
      <p:pic>
        <p:nvPicPr>
          <p:cNvPr id="45" name="Image 10" descr="preencoded.png"/>
          <p:cNvPicPr>
            <a:picLocks noChangeAspect="1"/>
          </p:cNvPicPr>
          <p:nvPr/>
        </p:nvPicPr>
        <p:blipFill>
          <a:blip r:embed="rId12"/>
          <a:srcRect l="-57" r="-57"/>
          <a:stretch/>
        </p:blipFill>
        <p:spPr>
          <a:xfrm>
            <a:off x="6400800" y="3409798"/>
            <a:ext cx="200254" cy="228600"/>
          </a:xfrm>
          <a:prstGeom prst="rect">
            <a:avLst/>
          </a:prstGeom>
        </p:spPr>
      </p:pic>
      <p:pic>
        <p:nvPicPr>
          <p:cNvPr id="46" name="Image 11" descr="preencoded.png"/>
          <p:cNvPicPr>
            <a:picLocks noChangeAspect="1"/>
          </p:cNvPicPr>
          <p:nvPr/>
        </p:nvPicPr>
        <p:blipFill>
          <a:blip r:embed="rId13"/>
          <a:srcRect/>
          <a:stretch/>
        </p:blipFill>
        <p:spPr>
          <a:xfrm>
            <a:off x="7300570" y="2848356"/>
            <a:ext cx="304495" cy="304495"/>
          </a:xfrm>
          <a:prstGeom prst="rect">
            <a:avLst/>
          </a:prstGeom>
        </p:spPr>
      </p:pic>
      <p:sp>
        <p:nvSpPr>
          <p:cNvPr id="47" name="Text 33"/>
          <p:cNvSpPr txBox="1"/>
          <p:nvPr/>
        </p:nvSpPr>
        <p:spPr>
          <a:xfrm>
            <a:off x="6795821" y="3333902"/>
            <a:ext cx="1314907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75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STEP 02</a:t>
            </a:r>
            <a:endParaRPr lang="en-US" sz="900" dirty="0"/>
          </a:p>
        </p:txBody>
      </p:sp>
      <p:sp>
        <p:nvSpPr>
          <p:cNvPr id="48" name="Text 34"/>
          <p:cNvSpPr txBox="1"/>
          <p:nvPr/>
        </p:nvSpPr>
        <p:spPr>
          <a:xfrm>
            <a:off x="6784848" y="3571646"/>
            <a:ext cx="1337767" cy="2478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kern="0" spc="-37" dirty="0">
                <a:solidFill>
                  <a:srgbClr val="1E293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분류 및 네이밍</a:t>
            </a:r>
            <a:endParaRPr lang="en-US" sz="1300" dirty="0"/>
          </a:p>
        </p:txBody>
      </p:sp>
      <p:sp>
        <p:nvSpPr>
          <p:cNvPr id="49" name="Text 35"/>
          <p:cNvSpPr txBox="1"/>
          <p:nvPr/>
        </p:nvSpPr>
        <p:spPr>
          <a:xfrm>
            <a:off x="6805879" y="3952951"/>
            <a:ext cx="1295705" cy="3529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사전 정의된 규칙에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따른 파일명 일괄 변경</a:t>
            </a:r>
            <a:endParaRPr lang="en-US" sz="900" dirty="0"/>
          </a:p>
        </p:txBody>
      </p:sp>
      <p:pic>
        <p:nvPicPr>
          <p:cNvPr id="50" name="Image 12" descr="preencoded.png"/>
          <p:cNvPicPr>
            <a:picLocks noChangeAspect="1"/>
          </p:cNvPicPr>
          <p:nvPr/>
        </p:nvPicPr>
        <p:blipFill>
          <a:blip r:embed="rId14"/>
          <a:srcRect l="-57" r="-57"/>
          <a:stretch/>
        </p:blipFill>
        <p:spPr>
          <a:xfrm>
            <a:off x="8305495" y="3409798"/>
            <a:ext cx="200254" cy="228600"/>
          </a:xfrm>
          <a:prstGeom prst="rect">
            <a:avLst/>
          </a:prstGeom>
        </p:spPr>
      </p:pic>
      <p:pic>
        <p:nvPicPr>
          <p:cNvPr id="51" name="Image 13" descr="preencoded.png"/>
          <p:cNvPicPr>
            <a:picLocks noChangeAspect="1"/>
          </p:cNvPicPr>
          <p:nvPr/>
        </p:nvPicPr>
        <p:blipFill>
          <a:blip r:embed="rId15"/>
          <a:srcRect l="-90" r="-90"/>
          <a:stretch/>
        </p:blipFill>
        <p:spPr>
          <a:xfrm>
            <a:off x="9167774" y="2848356"/>
            <a:ext cx="381305" cy="304495"/>
          </a:xfrm>
          <a:prstGeom prst="rect">
            <a:avLst/>
          </a:prstGeom>
        </p:spPr>
      </p:pic>
      <p:sp>
        <p:nvSpPr>
          <p:cNvPr id="52" name="Text 36"/>
          <p:cNvSpPr txBox="1"/>
          <p:nvPr/>
        </p:nvSpPr>
        <p:spPr>
          <a:xfrm>
            <a:off x="8701430" y="3333902"/>
            <a:ext cx="1314907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75" dirty="0">
                <a:solidFill>
                  <a:srgbClr val="3B82F6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STEP 03</a:t>
            </a:r>
            <a:endParaRPr lang="en-US" sz="900" dirty="0"/>
          </a:p>
        </p:txBody>
      </p:sp>
      <p:sp>
        <p:nvSpPr>
          <p:cNvPr id="53" name="Text 37"/>
          <p:cNvSpPr txBox="1"/>
          <p:nvPr/>
        </p:nvSpPr>
        <p:spPr>
          <a:xfrm>
            <a:off x="8676742" y="3571646"/>
            <a:ext cx="1363370" cy="2478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kern="0" spc="-37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클라우드 업로드</a:t>
            </a:r>
            <a:endParaRPr lang="en-US" sz="1300" dirty="0"/>
          </a:p>
        </p:txBody>
      </p:sp>
      <p:sp>
        <p:nvSpPr>
          <p:cNvPr id="54" name="Text 38"/>
          <p:cNvSpPr txBox="1"/>
          <p:nvPr/>
        </p:nvSpPr>
        <p:spPr>
          <a:xfrm>
            <a:off x="8710574" y="3952951"/>
            <a:ext cx="1295705" cy="3529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체계적인 폴더 구조화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및 중앙 서버 업로드</a:t>
            </a:r>
            <a:endParaRPr lang="en-US" sz="900" dirty="0"/>
          </a:p>
        </p:txBody>
      </p:sp>
      <p:pic>
        <p:nvPicPr>
          <p:cNvPr id="55" name="Image 14" descr="preencoded.png"/>
          <p:cNvPicPr>
            <a:picLocks noChangeAspect="1"/>
          </p:cNvPicPr>
          <p:nvPr/>
        </p:nvPicPr>
        <p:blipFill>
          <a:blip r:embed="rId16"/>
          <a:srcRect l="-57" r="-57"/>
          <a:stretch/>
        </p:blipFill>
        <p:spPr>
          <a:xfrm>
            <a:off x="10211105" y="3409798"/>
            <a:ext cx="200254" cy="228600"/>
          </a:xfrm>
          <a:prstGeom prst="rect">
            <a:avLst/>
          </a:prstGeom>
        </p:spPr>
      </p:pic>
      <p:pic>
        <p:nvPicPr>
          <p:cNvPr id="56" name="Image 15" descr="preencoded.png"/>
          <p:cNvPicPr>
            <a:picLocks noChangeAspect="1"/>
          </p:cNvPicPr>
          <p:nvPr/>
        </p:nvPicPr>
        <p:blipFill>
          <a:blip r:embed="rId17"/>
          <a:srcRect l="-525" r="-525"/>
          <a:stretch/>
        </p:blipFill>
        <p:spPr>
          <a:xfrm>
            <a:off x="11120018" y="2838298"/>
            <a:ext cx="286207" cy="323698"/>
          </a:xfrm>
          <a:prstGeom prst="rect">
            <a:avLst/>
          </a:prstGeom>
        </p:spPr>
      </p:pic>
      <p:sp>
        <p:nvSpPr>
          <p:cNvPr id="57" name="Text 39"/>
          <p:cNvSpPr txBox="1"/>
          <p:nvPr/>
        </p:nvSpPr>
        <p:spPr>
          <a:xfrm>
            <a:off x="10606126" y="3333902"/>
            <a:ext cx="1314907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75" dirty="0">
                <a:solidFill>
                  <a:srgbClr val="1D4ED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STEP 04</a:t>
            </a:r>
            <a:endParaRPr lang="en-US" sz="900" dirty="0"/>
          </a:p>
        </p:txBody>
      </p:sp>
      <p:sp>
        <p:nvSpPr>
          <p:cNvPr id="58" name="Text 40"/>
          <p:cNvSpPr txBox="1"/>
          <p:nvPr/>
        </p:nvSpPr>
        <p:spPr>
          <a:xfrm>
            <a:off x="10480853" y="3571646"/>
            <a:ext cx="1566367" cy="2478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kern="0" spc="-37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권한 설정 및 공유</a:t>
            </a:r>
            <a:endParaRPr lang="en-US" sz="1300" dirty="0"/>
          </a:p>
        </p:txBody>
      </p:sp>
      <p:sp>
        <p:nvSpPr>
          <p:cNvPr id="59" name="Text 41"/>
          <p:cNvSpPr txBox="1"/>
          <p:nvPr/>
        </p:nvSpPr>
        <p:spPr>
          <a:xfrm>
            <a:off x="10615270" y="3952951"/>
            <a:ext cx="1295705" cy="3529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1E40A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필요 인원 대상 선별적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1E40A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링크 공유 및 권한 관리</a:t>
            </a:r>
            <a:endParaRPr lang="en-US" sz="900" dirty="0"/>
          </a:p>
        </p:txBody>
      </p:sp>
      <p:pic>
        <p:nvPicPr>
          <p:cNvPr id="60" name="Image 16" descr="preencoded.png"/>
          <p:cNvPicPr>
            <a:picLocks noChangeAspect="1"/>
          </p:cNvPicPr>
          <p:nvPr/>
        </p:nvPicPr>
        <p:blipFill>
          <a:blip r:embed="rId18"/>
          <a:srcRect l="-133" r="-133"/>
          <a:stretch/>
        </p:blipFill>
        <p:spPr>
          <a:xfrm>
            <a:off x="5296205" y="5315407"/>
            <a:ext cx="171907" cy="228600"/>
          </a:xfrm>
          <a:prstGeom prst="rect">
            <a:avLst/>
          </a:prstGeom>
        </p:spPr>
      </p:pic>
      <p:sp>
        <p:nvSpPr>
          <p:cNvPr id="61" name="Text 42"/>
          <p:cNvSpPr txBox="1"/>
          <p:nvPr/>
        </p:nvSpPr>
        <p:spPr>
          <a:xfrm>
            <a:off x="5715000" y="5143500"/>
            <a:ext cx="5734202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B4530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실무 팁 (Quick Tip)</a:t>
            </a:r>
            <a:endParaRPr lang="en-US" sz="1100" dirty="0"/>
          </a:p>
        </p:txBody>
      </p:sp>
      <p:sp>
        <p:nvSpPr>
          <p:cNvPr id="62" name="Text 43"/>
          <p:cNvSpPr txBox="1"/>
          <p:nvPr/>
        </p:nvSpPr>
        <p:spPr>
          <a:xfrm>
            <a:off x="5715000" y="5381244"/>
            <a:ext cx="5905500" cy="4005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51A0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사진과 영상 데이터를 [행사명_YYYYMMDD_식순_인물명]과 같은 표준 네이밍 룰을 만들어 적용하면, 추후 결과 보고서 작성이나 홍보 자료 제작 시 필요한 사진을 즉각적으로 찾아낼 수 있습니다.</a:t>
            </a:r>
            <a:endParaRPr lang="en-US" sz="1000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2"/>
          <a:srcRect l="-200" r="-200"/>
          <a:stretch/>
        </p:blipFill>
        <p:spPr>
          <a:xfrm>
            <a:off x="0" y="0"/>
            <a:ext cx="12191695" cy="75895"/>
          </a:xfrm>
          <a:prstGeom prst="rect">
            <a:avLst/>
          </a:prstGeom>
        </p:spPr>
      </p:pic>
      <p:sp>
        <p:nvSpPr>
          <p:cNvPr id="4" name="Shape 1"/>
          <p:cNvSpPr/>
          <p:nvPr/>
        </p:nvSpPr>
        <p:spPr>
          <a:xfrm>
            <a:off x="761695" y="476402"/>
            <a:ext cx="1143000" cy="304495"/>
          </a:xfrm>
          <a:prstGeom prst="roundRect">
            <a:avLst>
              <a:gd name="adj" fmla="val 300300"/>
            </a:avLst>
          </a:prstGeom>
          <a:solidFill>
            <a:srgbClr val="E0F2FE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5" name="Image 1" descr="preencoded.png"/>
          <p:cNvPicPr>
            <a:picLocks noChangeAspect="1"/>
          </p:cNvPicPr>
          <p:nvPr/>
        </p:nvPicPr>
        <p:blipFill>
          <a:blip r:embed="rId3"/>
          <a:srcRect t="-400" b="-400"/>
          <a:stretch/>
        </p:blipFill>
        <p:spPr>
          <a:xfrm>
            <a:off x="761695" y="1524305"/>
            <a:ext cx="571500" cy="38405"/>
          </a:xfrm>
          <a:prstGeom prst="rect">
            <a:avLst/>
          </a:prstGeom>
        </p:spPr>
      </p:pic>
      <p:sp>
        <p:nvSpPr>
          <p:cNvPr id="6" name="Shape 2"/>
          <p:cNvSpPr/>
          <p:nvPr/>
        </p:nvSpPr>
        <p:spPr>
          <a:xfrm>
            <a:off x="761695" y="1904695"/>
            <a:ext cx="4019702" cy="4209898"/>
          </a:xfrm>
          <a:prstGeom prst="roundRect">
            <a:avLst>
              <a:gd name="adj" fmla="val 1294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7" name="Text 3"/>
          <p:cNvSpPr txBox="1"/>
          <p:nvPr/>
        </p:nvSpPr>
        <p:spPr>
          <a:xfrm>
            <a:off x="771754" y="514807"/>
            <a:ext cx="1124712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0284C7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Post-Event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761695" y="905256"/>
            <a:ext cx="7925105" cy="5532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000" b="1" kern="0" spc="-75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3단계: 결과 보고서 작성 및 정산</a:t>
            </a:r>
            <a:endParaRPr lang="en-US" sz="3000" dirty="0"/>
          </a:p>
        </p:txBody>
      </p:sp>
      <p:pic>
        <p:nvPicPr>
          <p:cNvPr id="9" name="Image 2" descr="preencoded.png"/>
          <p:cNvPicPr>
            <a:picLocks noChangeAspect="1"/>
          </p:cNvPicPr>
          <p:nvPr/>
        </p:nvPicPr>
        <p:blipFill>
          <a:blip r:embed="rId4"/>
          <a:srcRect l="-685" r="-685"/>
          <a:stretch/>
        </p:blipFill>
        <p:spPr>
          <a:xfrm>
            <a:off x="1047902" y="2238451"/>
            <a:ext cx="304495" cy="267005"/>
          </a:xfrm>
          <a:prstGeom prst="rect">
            <a:avLst/>
          </a:prstGeom>
        </p:spPr>
      </p:pic>
      <p:sp>
        <p:nvSpPr>
          <p:cNvPr id="10" name="Text 5"/>
          <p:cNvSpPr txBox="1"/>
          <p:nvPr/>
        </p:nvSpPr>
        <p:spPr>
          <a:xfrm>
            <a:off x="1476756" y="2190902"/>
            <a:ext cx="3143707" cy="305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kern="0" spc="-37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결과 보고서 핵심 항목</a:t>
            </a:r>
            <a:endParaRPr lang="en-US" sz="1600" dirty="0"/>
          </a:p>
        </p:txBody>
      </p:sp>
      <p:sp>
        <p:nvSpPr>
          <p:cNvPr id="11" name="Text 6"/>
          <p:cNvSpPr txBox="1"/>
          <p:nvPr/>
        </p:nvSpPr>
        <p:spPr>
          <a:xfrm>
            <a:off x="1666951" y="2590495"/>
            <a:ext cx="2970886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총 참석 인원 및 이탈(노쇼) 비율 확인</a:t>
            </a:r>
            <a:endParaRPr lang="en-US" sz="1200" dirty="0"/>
          </a:p>
        </p:txBody>
      </p:sp>
      <p:sp>
        <p:nvSpPr>
          <p:cNvPr id="12" name="Text 7"/>
          <p:cNvSpPr txBox="1"/>
          <p:nvPr/>
        </p:nvSpPr>
        <p:spPr>
          <a:xfrm>
            <a:off x="1666951" y="2864815"/>
            <a:ext cx="2953512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최종 집행 예산 및 잔액 산출</a:t>
            </a:r>
            <a:endParaRPr lang="en-US" sz="1200" dirty="0"/>
          </a:p>
        </p:txBody>
      </p:sp>
      <p:sp>
        <p:nvSpPr>
          <p:cNvPr id="13" name="Text 8"/>
          <p:cNvSpPr txBox="1"/>
          <p:nvPr/>
        </p:nvSpPr>
        <p:spPr>
          <a:xfrm>
            <a:off x="1666951" y="3139135"/>
            <a:ext cx="2926994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운영상 잘된 점(Best Practice) 도출</a:t>
            </a:r>
            <a:endParaRPr lang="en-US" sz="1200" dirty="0"/>
          </a:p>
        </p:txBody>
      </p:sp>
      <p:sp>
        <p:nvSpPr>
          <p:cNvPr id="14" name="Text 9"/>
          <p:cNvSpPr txBox="1"/>
          <p:nvPr/>
        </p:nvSpPr>
        <p:spPr>
          <a:xfrm>
            <a:off x="1666951" y="3413455"/>
            <a:ext cx="2953512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보완점 및 차기 행사 개선 제안</a:t>
            </a:r>
            <a:endParaRPr lang="en-US" sz="1200" dirty="0"/>
          </a:p>
        </p:txBody>
      </p:sp>
      <p:sp>
        <p:nvSpPr>
          <p:cNvPr id="15" name="Text 10"/>
          <p:cNvSpPr txBox="1"/>
          <p:nvPr/>
        </p:nvSpPr>
        <p:spPr>
          <a:xfrm>
            <a:off x="1666951" y="3687775"/>
            <a:ext cx="2953512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언론 보도 및 미디어 노출 내역 정리</a:t>
            </a:r>
            <a:endParaRPr lang="en-US" sz="1200" dirty="0"/>
          </a:p>
        </p:txBody>
      </p:sp>
      <p:pic>
        <p:nvPicPr>
          <p:cNvPr id="16" name="Image 3" descr="preencoded.png"/>
          <p:cNvPicPr>
            <a:picLocks noChangeAspect="1"/>
          </p:cNvPicPr>
          <p:nvPr/>
        </p:nvPicPr>
        <p:blipFill>
          <a:blip r:embed="rId5"/>
          <a:srcRect l="-1169" r="-1169"/>
          <a:stretch/>
        </p:blipFill>
        <p:spPr>
          <a:xfrm>
            <a:off x="1047902" y="4334256"/>
            <a:ext cx="190195" cy="247802"/>
          </a:xfrm>
          <a:prstGeom prst="rect">
            <a:avLst/>
          </a:prstGeom>
        </p:spPr>
      </p:pic>
      <p:sp>
        <p:nvSpPr>
          <p:cNvPr id="17" name="Text 11"/>
          <p:cNvSpPr txBox="1"/>
          <p:nvPr/>
        </p:nvSpPr>
        <p:spPr>
          <a:xfrm>
            <a:off x="1476756" y="4286707"/>
            <a:ext cx="3143707" cy="305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kern="0" spc="-37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투명한 정산 프로세스</a:t>
            </a:r>
            <a:endParaRPr lang="en-US" sz="1600" dirty="0"/>
          </a:p>
        </p:txBody>
      </p:sp>
      <p:sp>
        <p:nvSpPr>
          <p:cNvPr id="18" name="Text 12"/>
          <p:cNvSpPr txBox="1"/>
          <p:nvPr/>
        </p:nvSpPr>
        <p:spPr>
          <a:xfrm>
            <a:off x="1666951" y="4686300"/>
            <a:ext cx="2953512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항목별 실물 영수증 철저 취합</a:t>
            </a:r>
            <a:endParaRPr lang="en-US" sz="1200" dirty="0"/>
          </a:p>
        </p:txBody>
      </p:sp>
      <p:sp>
        <p:nvSpPr>
          <p:cNvPr id="19" name="Text 13"/>
          <p:cNvSpPr txBox="1"/>
          <p:nvPr/>
        </p:nvSpPr>
        <p:spPr>
          <a:xfrm>
            <a:off x="1666951" y="4960620"/>
            <a:ext cx="2953512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모든 증빙 자료 스캔 및 디지털 보관</a:t>
            </a:r>
            <a:endParaRPr lang="en-US" sz="1200" dirty="0"/>
          </a:p>
        </p:txBody>
      </p:sp>
      <p:sp>
        <p:nvSpPr>
          <p:cNvPr id="20" name="Text 14"/>
          <p:cNvSpPr txBox="1"/>
          <p:nvPr/>
        </p:nvSpPr>
        <p:spPr>
          <a:xfrm>
            <a:off x="1666951" y="5234940"/>
            <a:ext cx="2953512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사전 승인된 예산과 실집행액 대조</a:t>
            </a:r>
            <a:endParaRPr lang="en-US" sz="1200" dirty="0"/>
          </a:p>
        </p:txBody>
      </p:sp>
      <p:sp>
        <p:nvSpPr>
          <p:cNvPr id="21" name="Text 15"/>
          <p:cNvSpPr txBox="1"/>
          <p:nvPr/>
        </p:nvSpPr>
        <p:spPr>
          <a:xfrm>
            <a:off x="5143500" y="1904695"/>
            <a:ext cx="6477610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[실전 예시] 326 토크콘서트 예산 정산 내역</a:t>
            </a:r>
            <a:endParaRPr lang="en-US" sz="1500" dirty="0"/>
          </a:p>
        </p:txBody>
      </p:sp>
      <p:graphicFrame>
        <p:nvGraphicFramePr>
          <p:cNvPr id="22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143500" y="2333549"/>
          <a:ext cx="6277356" cy="3439058"/>
        </p:xfrm>
        <a:graphic>
          <a:graphicData uri="http://schemas.openxmlformats.org/drawingml/2006/table">
            <a:tbl>
              <a:tblPr/>
              <a:tblGrid>
                <a:gridCol w="17574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554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554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089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91294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25" dirty="0">
                          <a:solidFill>
                            <a:srgbClr val="FFFFFF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지출 항목</a:t>
                      </a:r>
                      <a:endParaRPr lang="en-US" sz="1125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142646" marR="142646" marT="152705" marB="152705" anchor="ctr">
                    <a:lnL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E3A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5AA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125" dirty="0">
                          <a:solidFill>
                            <a:srgbClr val="FFFFFF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예산안</a:t>
                      </a:r>
                      <a:endParaRPr lang="en-US" sz="1125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142646" marR="142646" marT="152705" marB="152705" anchor="ctr">
                    <a:lnL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E3A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5AA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125" dirty="0">
                          <a:solidFill>
                            <a:srgbClr val="FFFFFF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실집행액</a:t>
                      </a:r>
                      <a:endParaRPr lang="en-US" sz="1125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142646" marR="142646" marT="152705" marB="152705" anchor="ctr">
                    <a:lnL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E3A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5AA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25" dirty="0">
                          <a:solidFill>
                            <a:srgbClr val="FFFFFF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비고 (증빙)</a:t>
                      </a:r>
                      <a:endParaRPr lang="en-US" sz="1125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142646" marR="142646" marT="152705" marB="152705" anchor="ctr">
                    <a:lnL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E3A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5A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129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25" b="1" dirty="0">
                          <a:solidFill>
                            <a:srgbClr val="1E3A5F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대관료</a:t>
                      </a:r>
                      <a:endParaRPr lang="en-US" sz="1125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142646" marR="142646" marT="133502" marB="133502" anchor="ctr">
                    <a:lnL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E3A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125" dirty="0">
                          <a:solidFill>
                            <a:srgbClr val="334155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60,000원</a:t>
                      </a:r>
                      <a:endParaRPr lang="en-US" sz="1125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142646" marR="142646" marT="133502" marB="133502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E3A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125" b="1" dirty="0">
                          <a:solidFill>
                            <a:srgbClr val="059669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60,000원</a:t>
                      </a:r>
                      <a:endParaRPr lang="en-US" sz="1125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142646" marR="142646" marT="133502" marB="133502" anchor="ctr">
                    <a:lnL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E3A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64748B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대관측 발급 이체증</a:t>
                      </a:r>
                      <a:endParaRPr lang="en-US" sz="105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142646" marR="142646" marT="133502" marB="133502" anchor="ctr">
                    <a:lnL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E3A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129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25" b="1" dirty="0">
                          <a:solidFill>
                            <a:srgbClr val="1E3A5F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부대시설(냉난방)</a:t>
                      </a:r>
                      <a:endParaRPr lang="en-US" sz="1125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142646" marR="142646" marT="133502" marB="133502" anchor="ctr">
                    <a:lnL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125" dirty="0">
                          <a:solidFill>
                            <a:srgbClr val="334155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12,000원</a:t>
                      </a:r>
                      <a:endParaRPr lang="en-US" sz="1125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142646" marR="142646" marT="133502" marB="133502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125" b="1" dirty="0">
                          <a:solidFill>
                            <a:srgbClr val="059669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12,000원</a:t>
                      </a:r>
                      <a:endParaRPr lang="en-US" sz="1125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142646" marR="142646" marT="133502" marB="133502" anchor="ctr">
                    <a:lnL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64748B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이체증</a:t>
                      </a:r>
                      <a:endParaRPr lang="en-US" sz="105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142646" marR="142646" marT="133502" marB="133502" anchor="ctr">
                    <a:lnL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129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25" b="1" dirty="0">
                          <a:solidFill>
                            <a:srgbClr val="1E3A5F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다과류 (청중용)</a:t>
                      </a:r>
                      <a:endParaRPr lang="en-US" sz="1125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142646" marR="142646" marT="133502" marB="133502" anchor="ctr">
                    <a:lnL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125" dirty="0">
                          <a:solidFill>
                            <a:srgbClr val="334155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48,590원</a:t>
                      </a:r>
                      <a:endParaRPr lang="en-US" sz="1125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142646" marR="142646" marT="133502" marB="133502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125" b="1" dirty="0">
                          <a:solidFill>
                            <a:srgbClr val="059669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45,000원</a:t>
                      </a:r>
                      <a:endParaRPr lang="en-US" sz="1125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142646" marR="142646" marT="133502" marB="133502" anchor="ctr">
                    <a:lnL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64748B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카드 전표 (일부 수량 조정)</a:t>
                      </a:r>
                      <a:endParaRPr lang="en-US" sz="105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142646" marR="142646" marT="133502" marB="133502" anchor="ctr">
                    <a:lnL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129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25" b="1" dirty="0">
                          <a:solidFill>
                            <a:srgbClr val="1E3A5F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제작물 (현수막)</a:t>
                      </a:r>
                      <a:endParaRPr lang="en-US" sz="1125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142646" marR="142646" marT="133502" marB="133502" anchor="ctr">
                    <a:lnL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125" dirty="0">
                          <a:solidFill>
                            <a:srgbClr val="334155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30,000원</a:t>
                      </a:r>
                      <a:endParaRPr lang="en-US" sz="1125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142646" marR="142646" marT="133502" marB="133502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125" b="1" dirty="0">
                          <a:solidFill>
                            <a:srgbClr val="059669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30,000원</a:t>
                      </a:r>
                      <a:endParaRPr lang="en-US" sz="1125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142646" marR="142646" marT="133502" marB="133502" anchor="ctr">
                    <a:lnL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64748B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전자세금계산서</a:t>
                      </a:r>
                      <a:endParaRPr lang="en-US" sz="105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142646" marR="142646" marT="133502" marB="133502" anchor="ctr">
                    <a:lnL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129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25" b="1" dirty="0">
                          <a:solidFill>
                            <a:srgbClr val="1E3A5F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소모품 (종이컵 등)</a:t>
                      </a:r>
                      <a:endParaRPr lang="en-US" sz="1125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142646" marR="142646" marT="133502" marB="133502" anchor="ctr">
                    <a:lnL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125" dirty="0">
                          <a:solidFill>
                            <a:srgbClr val="334155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6,000원</a:t>
                      </a:r>
                      <a:endParaRPr lang="en-US" sz="1125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142646" marR="142646" marT="133502" marB="133502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125" b="1" dirty="0">
                          <a:solidFill>
                            <a:srgbClr val="059669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6,000원</a:t>
                      </a:r>
                      <a:endParaRPr lang="en-US" sz="1125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142646" marR="142646" marT="133502" marB="133502" anchor="ctr">
                    <a:lnL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64748B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실물 영수증 (스캔 보관)</a:t>
                      </a:r>
                      <a:endParaRPr lang="en-US" sz="105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142646" marR="142646" marT="133502" marB="133502" anchor="ctr">
                    <a:lnL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1294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25" b="1" dirty="0">
                          <a:solidFill>
                            <a:srgbClr val="1E3A5F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총 계</a:t>
                      </a:r>
                      <a:endParaRPr lang="en-US" sz="1125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142646" marR="142646" marT="152705" marB="152705" anchor="ctr">
                    <a:lnL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125" b="1" dirty="0">
                          <a:solidFill>
                            <a:srgbClr val="334155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156,590원</a:t>
                      </a:r>
                      <a:endParaRPr lang="en-US" sz="1125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142646" marR="142646" marT="152705" marB="152705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en-US" sz="1125" b="1" dirty="0">
                          <a:solidFill>
                            <a:srgbClr val="E11D48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153,000원</a:t>
                      </a:r>
                      <a:endParaRPr lang="en-US" sz="1125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142646" marR="142646" marT="152705" marB="152705" anchor="ctr">
                    <a:lnL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b="1" dirty="0">
                          <a:solidFill>
                            <a:srgbClr val="2C5AA0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정산 완료 (차액 3,590원)</a:t>
                      </a:r>
                      <a:endParaRPr lang="en-US" sz="105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142646" marR="142646" marT="152705" marB="152705" anchor="ctr">
                    <a:lnL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3" name="Text 16"/>
          <p:cNvSpPr txBox="1"/>
          <p:nvPr/>
        </p:nvSpPr>
        <p:spPr>
          <a:xfrm>
            <a:off x="4953305" y="5886907"/>
            <a:ext cx="6477610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94A3B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* 영수증 스캔본 및 비용 정산서는 클라우드 지정 폴더에 보관</a:t>
            </a:r>
            <a:endParaRPr lang="en-US" sz="900" dirty="0"/>
          </a:p>
        </p:txBody>
      </p:sp>
      <p:sp>
        <p:nvSpPr>
          <p:cNvPr id="24" name="Text 17"/>
          <p:cNvSpPr txBox="1"/>
          <p:nvPr/>
        </p:nvSpPr>
        <p:spPr>
          <a:xfrm>
            <a:off x="11162995" y="6381598"/>
            <a:ext cx="648310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94A3B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37</a:t>
            </a:r>
            <a:endParaRPr lang="en-US" sz="1000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12191695" cy="1333195"/>
          </a:xfrm>
          <a:prstGeom prst="rect">
            <a:avLst/>
          </a:prstGeom>
          <a:solidFill>
            <a:srgbClr val="1E3A5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5" name="Shape 3"/>
          <p:cNvSpPr/>
          <p:nvPr/>
        </p:nvSpPr>
        <p:spPr>
          <a:xfrm>
            <a:off x="761695" y="2190902"/>
            <a:ext cx="5210251" cy="1352398"/>
          </a:xfrm>
          <a:prstGeom prst="roundRect">
            <a:avLst>
              <a:gd name="adj" fmla="val 7618"/>
            </a:avLst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6" name="Shape 4"/>
          <p:cNvSpPr/>
          <p:nvPr/>
        </p:nvSpPr>
        <p:spPr>
          <a:xfrm>
            <a:off x="761695" y="2190902"/>
            <a:ext cx="57607" cy="1352398"/>
          </a:xfrm>
          <a:prstGeom prst="roundRect">
            <a:avLst>
              <a:gd name="adj" fmla="val 178852"/>
            </a:avLst>
          </a:prstGeom>
          <a:solidFill>
            <a:srgbClr val="2C5AA0"/>
          </a:solidFill>
          <a:ln w="12700">
            <a:solidFill>
              <a:srgbClr val="2C5AA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7" name="Shape 5"/>
          <p:cNvSpPr/>
          <p:nvPr/>
        </p:nvSpPr>
        <p:spPr>
          <a:xfrm>
            <a:off x="6286500" y="2190902"/>
            <a:ext cx="5210251" cy="1352398"/>
          </a:xfrm>
          <a:prstGeom prst="roundRect">
            <a:avLst>
              <a:gd name="adj" fmla="val 7618"/>
            </a:avLst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8" name="Shape 6"/>
          <p:cNvSpPr/>
          <p:nvPr/>
        </p:nvSpPr>
        <p:spPr>
          <a:xfrm>
            <a:off x="6286500" y="2190902"/>
            <a:ext cx="57607" cy="1352398"/>
          </a:xfrm>
          <a:prstGeom prst="roundRect">
            <a:avLst>
              <a:gd name="adj" fmla="val 178852"/>
            </a:avLst>
          </a:prstGeom>
          <a:solidFill>
            <a:srgbClr val="2C5AA0"/>
          </a:solidFill>
          <a:ln w="12700">
            <a:solidFill>
              <a:srgbClr val="2C5AA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9" name="Shape 7"/>
          <p:cNvSpPr/>
          <p:nvPr/>
        </p:nvSpPr>
        <p:spPr>
          <a:xfrm>
            <a:off x="761695" y="3905402"/>
            <a:ext cx="5210251" cy="1352398"/>
          </a:xfrm>
          <a:prstGeom prst="roundRect">
            <a:avLst>
              <a:gd name="adj" fmla="val 7618"/>
            </a:avLst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10" name="Shape 8"/>
          <p:cNvSpPr/>
          <p:nvPr/>
        </p:nvSpPr>
        <p:spPr>
          <a:xfrm>
            <a:off x="761695" y="3905402"/>
            <a:ext cx="57607" cy="1352398"/>
          </a:xfrm>
          <a:prstGeom prst="roundRect">
            <a:avLst>
              <a:gd name="adj" fmla="val 178852"/>
            </a:avLst>
          </a:prstGeom>
          <a:solidFill>
            <a:srgbClr val="2C5AA0"/>
          </a:solidFill>
          <a:ln w="12700">
            <a:solidFill>
              <a:srgbClr val="2C5AA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1" name="Shape 9"/>
          <p:cNvSpPr/>
          <p:nvPr/>
        </p:nvSpPr>
        <p:spPr>
          <a:xfrm>
            <a:off x="6286500" y="3905402"/>
            <a:ext cx="5210251" cy="1352398"/>
          </a:xfrm>
          <a:prstGeom prst="roundRect">
            <a:avLst>
              <a:gd name="adj" fmla="val 7618"/>
            </a:avLst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12" name="Shape 10"/>
          <p:cNvSpPr/>
          <p:nvPr/>
        </p:nvSpPr>
        <p:spPr>
          <a:xfrm>
            <a:off x="6286500" y="3905402"/>
            <a:ext cx="57607" cy="1352398"/>
          </a:xfrm>
          <a:prstGeom prst="roundRect">
            <a:avLst>
              <a:gd name="adj" fmla="val 178852"/>
            </a:avLst>
          </a:prstGeom>
          <a:solidFill>
            <a:srgbClr val="2C5AA0"/>
          </a:solidFill>
          <a:ln w="12700">
            <a:solidFill>
              <a:srgbClr val="2C5AA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13" name="Image 0" descr="preencoded.png"/>
          <p:cNvPicPr>
            <a:picLocks noChangeAspect="1"/>
          </p:cNvPicPr>
          <p:nvPr/>
        </p:nvPicPr>
        <p:blipFill>
          <a:blip r:embed="rId2"/>
          <a:srcRect t="-401" b="-401"/>
          <a:stretch/>
        </p:blipFill>
        <p:spPr>
          <a:xfrm>
            <a:off x="0" y="1295705"/>
            <a:ext cx="12191695" cy="38405"/>
          </a:xfrm>
          <a:prstGeom prst="rect">
            <a:avLst/>
          </a:prstGeom>
        </p:spPr>
      </p:pic>
      <p:sp>
        <p:nvSpPr>
          <p:cNvPr id="14" name="Shape 11"/>
          <p:cNvSpPr/>
          <p:nvPr/>
        </p:nvSpPr>
        <p:spPr>
          <a:xfrm>
            <a:off x="1143000" y="2714854"/>
            <a:ext cx="323698" cy="323698"/>
          </a:xfrm>
          <a:prstGeom prst="roundRect">
            <a:avLst>
              <a:gd name="adj" fmla="val 66467"/>
            </a:avLst>
          </a:prstGeom>
          <a:solidFill>
            <a:srgbClr val="FFFFFF"/>
          </a:solidFill>
          <a:ln w="25400">
            <a:solidFill>
              <a:srgbClr val="94A3B8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5" name="Shape 12"/>
          <p:cNvSpPr/>
          <p:nvPr/>
        </p:nvSpPr>
        <p:spPr>
          <a:xfrm>
            <a:off x="6667805" y="2714854"/>
            <a:ext cx="323698" cy="323698"/>
          </a:xfrm>
          <a:prstGeom prst="roundRect">
            <a:avLst>
              <a:gd name="adj" fmla="val 66467"/>
            </a:avLst>
          </a:prstGeom>
          <a:solidFill>
            <a:srgbClr val="FFFFFF"/>
          </a:solidFill>
          <a:ln w="25400">
            <a:solidFill>
              <a:srgbClr val="94A3B8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6" name="Shape 13"/>
          <p:cNvSpPr/>
          <p:nvPr/>
        </p:nvSpPr>
        <p:spPr>
          <a:xfrm>
            <a:off x="1143000" y="4429354"/>
            <a:ext cx="323698" cy="323698"/>
          </a:xfrm>
          <a:prstGeom prst="roundRect">
            <a:avLst>
              <a:gd name="adj" fmla="val 66467"/>
            </a:avLst>
          </a:prstGeom>
          <a:solidFill>
            <a:srgbClr val="FFFFFF"/>
          </a:solidFill>
          <a:ln w="25400">
            <a:solidFill>
              <a:srgbClr val="94A3B8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7" name="Shape 14"/>
          <p:cNvSpPr/>
          <p:nvPr/>
        </p:nvSpPr>
        <p:spPr>
          <a:xfrm>
            <a:off x="6667805" y="4429354"/>
            <a:ext cx="323698" cy="323698"/>
          </a:xfrm>
          <a:prstGeom prst="roundRect">
            <a:avLst>
              <a:gd name="adj" fmla="val 66467"/>
            </a:avLst>
          </a:prstGeom>
          <a:solidFill>
            <a:srgbClr val="FFFFFF"/>
          </a:solidFill>
          <a:ln w="25400">
            <a:solidFill>
              <a:srgbClr val="94A3B8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8" name="Text 15"/>
          <p:cNvSpPr txBox="1"/>
          <p:nvPr/>
        </p:nvSpPr>
        <p:spPr>
          <a:xfrm>
            <a:off x="761695" y="333756"/>
            <a:ext cx="487741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kern="0" spc="38" dirty="0">
                <a:solidFill>
                  <a:srgbClr val="93C5FD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Part 3. 행사 후 (Post-Event) &gt; 보안 관리</a:t>
            </a:r>
            <a:endParaRPr lang="en-US" sz="1200" dirty="0"/>
          </a:p>
        </p:txBody>
      </p:sp>
      <p:sp>
        <p:nvSpPr>
          <p:cNvPr id="19" name="Text 16"/>
          <p:cNvSpPr txBox="1"/>
          <p:nvPr/>
        </p:nvSpPr>
        <p:spPr>
          <a:xfrm>
            <a:off x="761695" y="619049"/>
            <a:ext cx="7925105" cy="5239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kern="0" spc="-75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4단계: 보안·개인정보 파기</a:t>
            </a:r>
            <a:endParaRPr lang="en-US" sz="2800" dirty="0"/>
          </a:p>
        </p:txBody>
      </p:sp>
      <p:pic>
        <p:nvPicPr>
          <p:cNvPr id="20" name="Image 1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0248595" y="714146"/>
            <a:ext cx="228600" cy="228600"/>
          </a:xfrm>
          <a:prstGeom prst="rect">
            <a:avLst/>
          </a:prstGeom>
        </p:spPr>
      </p:pic>
      <p:sp>
        <p:nvSpPr>
          <p:cNvPr id="21" name="Text 17"/>
          <p:cNvSpPr txBox="1"/>
          <p:nvPr/>
        </p:nvSpPr>
        <p:spPr>
          <a:xfrm>
            <a:off x="10573207" y="724205"/>
            <a:ext cx="10287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93C5FD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인쇄 권장</a:t>
            </a:r>
            <a:endParaRPr lang="en-US" sz="1200" dirty="0"/>
          </a:p>
        </p:txBody>
      </p:sp>
      <p:sp>
        <p:nvSpPr>
          <p:cNvPr id="22" name="Text 18"/>
          <p:cNvSpPr txBox="1"/>
          <p:nvPr/>
        </p:nvSpPr>
        <p:spPr>
          <a:xfrm>
            <a:off x="1619402" y="2695651"/>
            <a:ext cx="4286707" cy="3337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kern="0" spc="-37" dirty="0">
                <a:solidFill>
                  <a:srgbClr val="1E293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종이 명단 세단기 파기</a:t>
            </a:r>
            <a:endParaRPr lang="en-US" sz="1800" dirty="0"/>
          </a:p>
        </p:txBody>
      </p:sp>
      <p:sp>
        <p:nvSpPr>
          <p:cNvPr id="23" name="Text 19"/>
          <p:cNvSpPr txBox="1"/>
          <p:nvPr/>
        </p:nvSpPr>
        <p:spPr>
          <a:xfrm>
            <a:off x="7144207" y="2695651"/>
            <a:ext cx="4286707" cy="3337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kern="0" spc="-37" dirty="0">
                <a:solidFill>
                  <a:srgbClr val="1E293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전자파일 보존기간·접근권한 설정</a:t>
            </a:r>
            <a:endParaRPr lang="en-US" sz="1800" dirty="0"/>
          </a:p>
        </p:txBody>
      </p:sp>
      <p:sp>
        <p:nvSpPr>
          <p:cNvPr id="24" name="Text 20"/>
          <p:cNvSpPr txBox="1"/>
          <p:nvPr/>
        </p:nvSpPr>
        <p:spPr>
          <a:xfrm>
            <a:off x="1619402" y="4410151"/>
            <a:ext cx="4286707" cy="3337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kern="0" spc="-37" dirty="0">
                <a:solidFill>
                  <a:srgbClr val="1E293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차량번호·연락처 최소 보유</a:t>
            </a:r>
            <a:endParaRPr lang="en-US" sz="1800" dirty="0"/>
          </a:p>
        </p:txBody>
      </p:sp>
      <p:sp>
        <p:nvSpPr>
          <p:cNvPr id="25" name="Text 21"/>
          <p:cNvSpPr txBox="1"/>
          <p:nvPr/>
        </p:nvSpPr>
        <p:spPr>
          <a:xfrm>
            <a:off x="7144207" y="4410151"/>
            <a:ext cx="4286707" cy="3337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kern="0" spc="-37" dirty="0">
                <a:solidFill>
                  <a:srgbClr val="1E293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개인정보보호법 준수</a:t>
            </a:r>
            <a:endParaRPr lang="en-US" sz="1800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12191695" cy="1333195"/>
          </a:xfrm>
          <a:prstGeom prst="rect">
            <a:avLst/>
          </a:prstGeom>
          <a:solidFill>
            <a:srgbClr val="1E3A5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5" name="Shape 3"/>
          <p:cNvSpPr/>
          <p:nvPr/>
        </p:nvSpPr>
        <p:spPr>
          <a:xfrm>
            <a:off x="761695" y="1809598"/>
            <a:ext cx="5210251" cy="1257300"/>
          </a:xfrm>
          <a:prstGeom prst="roundRect">
            <a:avLst>
              <a:gd name="adj" fmla="val 8815"/>
            </a:avLst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6" name="Shape 4"/>
          <p:cNvSpPr/>
          <p:nvPr/>
        </p:nvSpPr>
        <p:spPr>
          <a:xfrm>
            <a:off x="761695" y="1809598"/>
            <a:ext cx="57607" cy="1257300"/>
          </a:xfrm>
          <a:prstGeom prst="roundRect">
            <a:avLst>
              <a:gd name="adj" fmla="val 192401"/>
            </a:avLst>
          </a:prstGeom>
          <a:solidFill>
            <a:srgbClr val="2C5AA0"/>
          </a:solidFill>
          <a:ln w="12700">
            <a:solidFill>
              <a:srgbClr val="2C5AA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7" name="Shape 5"/>
          <p:cNvSpPr/>
          <p:nvPr/>
        </p:nvSpPr>
        <p:spPr>
          <a:xfrm>
            <a:off x="6286500" y="1809598"/>
            <a:ext cx="5210251" cy="1257300"/>
          </a:xfrm>
          <a:prstGeom prst="roundRect">
            <a:avLst>
              <a:gd name="adj" fmla="val 8815"/>
            </a:avLst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8" name="Shape 6"/>
          <p:cNvSpPr/>
          <p:nvPr/>
        </p:nvSpPr>
        <p:spPr>
          <a:xfrm>
            <a:off x="6286500" y="1809598"/>
            <a:ext cx="57607" cy="1257300"/>
          </a:xfrm>
          <a:prstGeom prst="roundRect">
            <a:avLst>
              <a:gd name="adj" fmla="val 192401"/>
            </a:avLst>
          </a:prstGeom>
          <a:solidFill>
            <a:srgbClr val="2C5AA0"/>
          </a:solidFill>
          <a:ln w="12700">
            <a:solidFill>
              <a:srgbClr val="2C5AA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9" name="Shape 7"/>
          <p:cNvSpPr/>
          <p:nvPr/>
        </p:nvSpPr>
        <p:spPr>
          <a:xfrm>
            <a:off x="761695" y="3333902"/>
            <a:ext cx="5210251" cy="1257300"/>
          </a:xfrm>
          <a:prstGeom prst="roundRect">
            <a:avLst>
              <a:gd name="adj" fmla="val 8815"/>
            </a:avLst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10" name="Shape 8"/>
          <p:cNvSpPr/>
          <p:nvPr/>
        </p:nvSpPr>
        <p:spPr>
          <a:xfrm>
            <a:off x="761695" y="3333902"/>
            <a:ext cx="57607" cy="1257300"/>
          </a:xfrm>
          <a:prstGeom prst="roundRect">
            <a:avLst>
              <a:gd name="adj" fmla="val 192401"/>
            </a:avLst>
          </a:prstGeom>
          <a:solidFill>
            <a:srgbClr val="2C5AA0"/>
          </a:solidFill>
          <a:ln w="12700">
            <a:solidFill>
              <a:srgbClr val="2C5AA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1" name="Shape 9"/>
          <p:cNvSpPr/>
          <p:nvPr/>
        </p:nvSpPr>
        <p:spPr>
          <a:xfrm>
            <a:off x="6286500" y="3333902"/>
            <a:ext cx="5210251" cy="1257300"/>
          </a:xfrm>
          <a:prstGeom prst="roundRect">
            <a:avLst>
              <a:gd name="adj" fmla="val 8815"/>
            </a:avLst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12" name="Shape 10"/>
          <p:cNvSpPr/>
          <p:nvPr/>
        </p:nvSpPr>
        <p:spPr>
          <a:xfrm>
            <a:off x="6286500" y="3333902"/>
            <a:ext cx="57607" cy="1257300"/>
          </a:xfrm>
          <a:prstGeom prst="roundRect">
            <a:avLst>
              <a:gd name="adj" fmla="val 192401"/>
            </a:avLst>
          </a:prstGeom>
          <a:solidFill>
            <a:srgbClr val="2C5AA0"/>
          </a:solidFill>
          <a:ln w="12700">
            <a:solidFill>
              <a:srgbClr val="2C5AA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3" name="Shape 11"/>
          <p:cNvSpPr/>
          <p:nvPr/>
        </p:nvSpPr>
        <p:spPr>
          <a:xfrm>
            <a:off x="761695" y="4858207"/>
            <a:ext cx="5210251" cy="1257300"/>
          </a:xfrm>
          <a:prstGeom prst="roundRect">
            <a:avLst>
              <a:gd name="adj" fmla="val 8815"/>
            </a:avLst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14" name="Shape 12"/>
          <p:cNvSpPr/>
          <p:nvPr/>
        </p:nvSpPr>
        <p:spPr>
          <a:xfrm>
            <a:off x="761695" y="4858207"/>
            <a:ext cx="57607" cy="1257300"/>
          </a:xfrm>
          <a:prstGeom prst="roundRect">
            <a:avLst>
              <a:gd name="adj" fmla="val 192401"/>
            </a:avLst>
          </a:prstGeom>
          <a:solidFill>
            <a:srgbClr val="2C5AA0"/>
          </a:solidFill>
          <a:ln w="12700">
            <a:solidFill>
              <a:srgbClr val="2C5AA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5" name="Shape 13"/>
          <p:cNvSpPr/>
          <p:nvPr/>
        </p:nvSpPr>
        <p:spPr>
          <a:xfrm>
            <a:off x="6286500" y="4858207"/>
            <a:ext cx="5210251" cy="1257300"/>
          </a:xfrm>
          <a:prstGeom prst="roundRect">
            <a:avLst>
              <a:gd name="adj" fmla="val 8815"/>
            </a:avLst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16" name="Shape 14"/>
          <p:cNvSpPr/>
          <p:nvPr/>
        </p:nvSpPr>
        <p:spPr>
          <a:xfrm>
            <a:off x="6286500" y="4858207"/>
            <a:ext cx="57607" cy="1257300"/>
          </a:xfrm>
          <a:prstGeom prst="roundRect">
            <a:avLst>
              <a:gd name="adj" fmla="val 192401"/>
            </a:avLst>
          </a:prstGeom>
          <a:solidFill>
            <a:srgbClr val="2C5AA0"/>
          </a:solidFill>
          <a:ln w="12700">
            <a:solidFill>
              <a:srgbClr val="2C5AA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17" name="Image 0" descr="preencoded.png"/>
          <p:cNvPicPr>
            <a:picLocks noChangeAspect="1"/>
          </p:cNvPicPr>
          <p:nvPr/>
        </p:nvPicPr>
        <p:blipFill>
          <a:blip r:embed="rId2"/>
          <a:srcRect t="-401" b="-401"/>
          <a:stretch/>
        </p:blipFill>
        <p:spPr>
          <a:xfrm>
            <a:off x="0" y="1295705"/>
            <a:ext cx="12191695" cy="38405"/>
          </a:xfrm>
          <a:prstGeom prst="rect">
            <a:avLst/>
          </a:prstGeom>
        </p:spPr>
      </p:pic>
      <p:sp>
        <p:nvSpPr>
          <p:cNvPr id="18" name="Shape 15"/>
          <p:cNvSpPr/>
          <p:nvPr/>
        </p:nvSpPr>
        <p:spPr>
          <a:xfrm>
            <a:off x="1143000" y="2286000"/>
            <a:ext cx="323698" cy="323698"/>
          </a:xfrm>
          <a:prstGeom prst="roundRect">
            <a:avLst>
              <a:gd name="adj" fmla="val 66467"/>
            </a:avLst>
          </a:prstGeom>
          <a:solidFill>
            <a:srgbClr val="FFFFFF"/>
          </a:solidFill>
          <a:ln w="25400">
            <a:solidFill>
              <a:srgbClr val="94A3B8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9" name="Shape 16"/>
          <p:cNvSpPr/>
          <p:nvPr/>
        </p:nvSpPr>
        <p:spPr>
          <a:xfrm>
            <a:off x="6667805" y="2286000"/>
            <a:ext cx="323698" cy="323698"/>
          </a:xfrm>
          <a:prstGeom prst="roundRect">
            <a:avLst>
              <a:gd name="adj" fmla="val 66467"/>
            </a:avLst>
          </a:prstGeom>
          <a:solidFill>
            <a:srgbClr val="FFFFFF"/>
          </a:solidFill>
          <a:ln w="25400">
            <a:solidFill>
              <a:srgbClr val="94A3B8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20" name="Shape 17"/>
          <p:cNvSpPr/>
          <p:nvPr/>
        </p:nvSpPr>
        <p:spPr>
          <a:xfrm>
            <a:off x="1143000" y="3810305"/>
            <a:ext cx="323698" cy="323698"/>
          </a:xfrm>
          <a:prstGeom prst="roundRect">
            <a:avLst>
              <a:gd name="adj" fmla="val 66467"/>
            </a:avLst>
          </a:prstGeom>
          <a:solidFill>
            <a:srgbClr val="FFFFFF"/>
          </a:solidFill>
          <a:ln w="25400">
            <a:solidFill>
              <a:srgbClr val="94A3B8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21" name="Shape 18"/>
          <p:cNvSpPr/>
          <p:nvPr/>
        </p:nvSpPr>
        <p:spPr>
          <a:xfrm>
            <a:off x="6667805" y="3810305"/>
            <a:ext cx="323698" cy="323698"/>
          </a:xfrm>
          <a:prstGeom prst="roundRect">
            <a:avLst>
              <a:gd name="adj" fmla="val 66467"/>
            </a:avLst>
          </a:prstGeom>
          <a:solidFill>
            <a:srgbClr val="FFFFFF"/>
          </a:solidFill>
          <a:ln w="25400">
            <a:solidFill>
              <a:srgbClr val="94A3B8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22" name="Shape 19"/>
          <p:cNvSpPr/>
          <p:nvPr/>
        </p:nvSpPr>
        <p:spPr>
          <a:xfrm>
            <a:off x="1143000" y="5333695"/>
            <a:ext cx="323698" cy="323698"/>
          </a:xfrm>
          <a:prstGeom prst="roundRect">
            <a:avLst>
              <a:gd name="adj" fmla="val 66467"/>
            </a:avLst>
          </a:prstGeom>
          <a:solidFill>
            <a:srgbClr val="FFFFFF"/>
          </a:solidFill>
          <a:ln w="25400">
            <a:solidFill>
              <a:srgbClr val="94A3B8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23" name="Shape 20"/>
          <p:cNvSpPr/>
          <p:nvPr/>
        </p:nvSpPr>
        <p:spPr>
          <a:xfrm>
            <a:off x="6667805" y="5333695"/>
            <a:ext cx="323698" cy="323698"/>
          </a:xfrm>
          <a:prstGeom prst="roundRect">
            <a:avLst>
              <a:gd name="adj" fmla="val 66467"/>
            </a:avLst>
          </a:prstGeom>
          <a:solidFill>
            <a:srgbClr val="FFFFFF"/>
          </a:solidFill>
          <a:ln w="25400">
            <a:solidFill>
              <a:srgbClr val="94A3B8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24" name="Text 21"/>
          <p:cNvSpPr txBox="1"/>
          <p:nvPr/>
        </p:nvSpPr>
        <p:spPr>
          <a:xfrm>
            <a:off x="761695" y="333756"/>
            <a:ext cx="406725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kern="0" spc="38" dirty="0">
                <a:solidFill>
                  <a:srgbClr val="93C5FD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Part 3. 행사 후 (Post-Event) &gt; 마무리 및 점검</a:t>
            </a:r>
            <a:endParaRPr lang="en-US" sz="1200" dirty="0"/>
          </a:p>
        </p:txBody>
      </p:sp>
      <p:sp>
        <p:nvSpPr>
          <p:cNvPr id="25" name="Text 22"/>
          <p:cNvSpPr txBox="1"/>
          <p:nvPr/>
        </p:nvSpPr>
        <p:spPr>
          <a:xfrm>
            <a:off x="761695" y="619049"/>
            <a:ext cx="7925105" cy="5239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kern="0" spc="-75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5단계: 물품 재정비 (필수 체크리스트)</a:t>
            </a:r>
            <a:endParaRPr lang="en-US" sz="2800" dirty="0"/>
          </a:p>
        </p:txBody>
      </p:sp>
      <p:pic>
        <p:nvPicPr>
          <p:cNvPr id="26" name="Image 1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0248595" y="714146"/>
            <a:ext cx="228600" cy="228600"/>
          </a:xfrm>
          <a:prstGeom prst="rect">
            <a:avLst/>
          </a:prstGeom>
        </p:spPr>
      </p:pic>
      <p:sp>
        <p:nvSpPr>
          <p:cNvPr id="27" name="Text 23"/>
          <p:cNvSpPr txBox="1"/>
          <p:nvPr/>
        </p:nvSpPr>
        <p:spPr>
          <a:xfrm>
            <a:off x="10573207" y="724205"/>
            <a:ext cx="10287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93C5FD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인쇄 권장</a:t>
            </a:r>
            <a:endParaRPr lang="en-US" sz="1200" dirty="0"/>
          </a:p>
        </p:txBody>
      </p:sp>
      <p:sp>
        <p:nvSpPr>
          <p:cNvPr id="28" name="Text 24"/>
          <p:cNvSpPr txBox="1"/>
          <p:nvPr/>
        </p:nvSpPr>
        <p:spPr>
          <a:xfrm>
            <a:off x="1619402" y="2266798"/>
            <a:ext cx="4191610" cy="3337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kern="0" spc="-37" dirty="0">
                <a:solidFill>
                  <a:srgbClr val="1E293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대여 물품 반납 확인</a:t>
            </a:r>
            <a:endParaRPr lang="en-US" sz="1800" dirty="0"/>
          </a:p>
        </p:txBody>
      </p:sp>
      <p:sp>
        <p:nvSpPr>
          <p:cNvPr id="29" name="Text 25"/>
          <p:cNvSpPr txBox="1"/>
          <p:nvPr/>
        </p:nvSpPr>
        <p:spPr>
          <a:xfrm>
            <a:off x="7144207" y="2266798"/>
            <a:ext cx="4191610" cy="3337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kern="0" spc="-37" dirty="0">
                <a:solidFill>
                  <a:srgbClr val="1E293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자체 집기 파손·누락 점검</a:t>
            </a:r>
            <a:endParaRPr lang="en-US" sz="1800" dirty="0"/>
          </a:p>
        </p:txBody>
      </p:sp>
      <p:sp>
        <p:nvSpPr>
          <p:cNvPr id="30" name="Text 26"/>
          <p:cNvSpPr txBox="1"/>
          <p:nvPr/>
        </p:nvSpPr>
        <p:spPr>
          <a:xfrm>
            <a:off x="1619402" y="3791102"/>
            <a:ext cx="4191610" cy="3337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kern="0" spc="-37" dirty="0">
                <a:solidFill>
                  <a:srgbClr val="1E293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소모품 잔여 재고 파악</a:t>
            </a:r>
            <a:endParaRPr lang="en-US" sz="1800" dirty="0"/>
          </a:p>
        </p:txBody>
      </p:sp>
      <p:sp>
        <p:nvSpPr>
          <p:cNvPr id="31" name="Text 27"/>
          <p:cNvSpPr txBox="1"/>
          <p:nvPr/>
        </p:nvSpPr>
        <p:spPr>
          <a:xfrm>
            <a:off x="7144207" y="3791102"/>
            <a:ext cx="4191610" cy="3337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kern="0" spc="-37" dirty="0">
                <a:solidFill>
                  <a:srgbClr val="1E293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부족 물품 리스트업·발주</a:t>
            </a:r>
            <a:endParaRPr lang="en-US" sz="1800" dirty="0"/>
          </a:p>
        </p:txBody>
      </p:sp>
      <p:sp>
        <p:nvSpPr>
          <p:cNvPr id="32" name="Text 28"/>
          <p:cNvSpPr txBox="1"/>
          <p:nvPr/>
        </p:nvSpPr>
        <p:spPr>
          <a:xfrm>
            <a:off x="1619402" y="5315407"/>
            <a:ext cx="4191610" cy="3337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kern="0" spc="-37" dirty="0">
                <a:solidFill>
                  <a:srgbClr val="1E293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지정 수납 공간 정리 및 라벨링</a:t>
            </a:r>
            <a:endParaRPr lang="en-US" sz="1800" dirty="0"/>
          </a:p>
        </p:txBody>
      </p:sp>
      <p:sp>
        <p:nvSpPr>
          <p:cNvPr id="33" name="Text 29"/>
          <p:cNvSpPr txBox="1"/>
          <p:nvPr/>
        </p:nvSpPr>
        <p:spPr>
          <a:xfrm>
            <a:off x="7144207" y="5162702"/>
            <a:ext cx="4286707" cy="305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kern="0" spc="-37" dirty="0">
                <a:solidFill>
                  <a:srgbClr val="1E293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[사례] 용도별 집기 분리 보관</a:t>
            </a:r>
            <a:endParaRPr lang="en-US" sz="1600" dirty="0"/>
          </a:p>
        </p:txBody>
      </p:sp>
      <p:sp>
        <p:nvSpPr>
          <p:cNvPr id="34" name="Text 30"/>
          <p:cNvSpPr txBox="1"/>
          <p:nvPr/>
        </p:nvSpPr>
        <p:spPr>
          <a:xfrm>
            <a:off x="7144207" y="5524805"/>
            <a:ext cx="4286707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kern="0" spc="-22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멘토극장: 인사용 / 청중용 다과 집기 명확히 구분 보관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286207" cy="6858000"/>
          </a:xfrm>
          <a:prstGeom prst="rect">
            <a:avLst/>
          </a:prstGeom>
          <a:solidFill>
            <a:srgbClr val="1E3A5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5" name="Shape 3"/>
          <p:cNvSpPr/>
          <p:nvPr/>
        </p:nvSpPr>
        <p:spPr>
          <a:xfrm rot="1200000">
            <a:off x="9048902" y="-1429207"/>
            <a:ext cx="4762195" cy="9525305"/>
          </a:xfrm>
          <a:prstGeom prst="rect">
            <a:avLst/>
          </a:prstGeom>
          <a:solidFill>
            <a:srgbClr val="F8FAFC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6" name="Shape 4"/>
          <p:cNvSpPr/>
          <p:nvPr/>
        </p:nvSpPr>
        <p:spPr>
          <a:xfrm rot="1200000">
            <a:off x="10477195" y="-952805"/>
            <a:ext cx="3810305" cy="9525305"/>
          </a:xfrm>
          <a:prstGeom prst="rect">
            <a:avLst/>
          </a:prstGeom>
          <a:solidFill>
            <a:srgbClr val="F1F5F9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7" name="Text 5"/>
          <p:cNvSpPr txBox="1"/>
          <p:nvPr/>
        </p:nvSpPr>
        <p:spPr>
          <a:xfrm>
            <a:off x="7905902" y="1904695"/>
            <a:ext cx="4000500" cy="34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22500" b="1" kern="0" spc="-750" dirty="0">
                <a:solidFill>
                  <a:srgbClr val="E2E8F0">
                    <a:alpha val="50000"/>
                  </a:srgbClr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01</a:t>
            </a:r>
            <a:endParaRPr lang="en-US" sz="22500" dirty="0"/>
          </a:p>
        </p:txBody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rcRect l="-201" r="-201"/>
          <a:stretch/>
        </p:blipFill>
        <p:spPr>
          <a:xfrm>
            <a:off x="1143000" y="3810305"/>
            <a:ext cx="1143000" cy="75895"/>
          </a:xfrm>
          <a:prstGeom prst="rect">
            <a:avLst/>
          </a:prstGeom>
        </p:spPr>
      </p:pic>
      <p:sp>
        <p:nvSpPr>
          <p:cNvPr id="9" name="Shape 6"/>
          <p:cNvSpPr/>
          <p:nvPr/>
        </p:nvSpPr>
        <p:spPr>
          <a:xfrm>
            <a:off x="1143000" y="5333695"/>
            <a:ext cx="9924898" cy="780898"/>
          </a:xfrm>
          <a:prstGeom prst="roundRect">
            <a:avLst>
              <a:gd name="adj" fmla="val 34272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0" name="Text 7"/>
          <p:cNvSpPr txBox="1"/>
          <p:nvPr/>
        </p:nvSpPr>
        <p:spPr>
          <a:xfrm>
            <a:off x="1143000" y="1904695"/>
            <a:ext cx="7810805" cy="4956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700" b="1" kern="0" spc="150" dirty="0">
                <a:solidFill>
                  <a:srgbClr val="2C5AA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PART 1</a:t>
            </a:r>
            <a:endParaRPr lang="en-US" sz="2700" dirty="0"/>
          </a:p>
        </p:txBody>
      </p:sp>
      <p:sp>
        <p:nvSpPr>
          <p:cNvPr id="11" name="Text 8"/>
          <p:cNvSpPr txBox="1"/>
          <p:nvPr/>
        </p:nvSpPr>
        <p:spPr>
          <a:xfrm>
            <a:off x="1095451" y="2476195"/>
            <a:ext cx="9715500" cy="80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5700" b="1" kern="0" spc="-150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행사 전 (Pre-Event)</a:t>
            </a:r>
            <a:endParaRPr lang="en-US" sz="5700" dirty="0"/>
          </a:p>
        </p:txBody>
      </p:sp>
      <p:sp>
        <p:nvSpPr>
          <p:cNvPr id="12" name="Text 9"/>
          <p:cNvSpPr txBox="1"/>
          <p:nvPr/>
        </p:nvSpPr>
        <p:spPr>
          <a:xfrm>
            <a:off x="1143000" y="4190695"/>
            <a:ext cx="9829800" cy="4956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700" kern="0" spc="-75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완벽한 준비가 완벽한 실행을 만듭니다</a:t>
            </a:r>
            <a:endParaRPr lang="en-US" sz="2700" dirty="0"/>
          </a:p>
        </p:txBody>
      </p:sp>
      <p:sp>
        <p:nvSpPr>
          <p:cNvPr id="13" name="Text 10"/>
          <p:cNvSpPr txBox="1"/>
          <p:nvPr/>
        </p:nvSpPr>
        <p:spPr>
          <a:xfrm>
            <a:off x="1429207" y="5524805"/>
            <a:ext cx="9525305" cy="3529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kern="0" spc="-37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범위</a:t>
            </a:r>
            <a:r>
              <a:rPr lang="en-US" sz="1800" kern="0" spc="-37" dirty="0">
                <a:solidFill>
                  <a:srgbClr val="0F172A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장소 선정·답사</a:t>
            </a:r>
            <a:r>
              <a:rPr lang="en-US" sz="1800" b="1" kern="0" spc="-37" dirty="0">
                <a:solidFill>
                  <a:srgbClr val="38BDF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➔</a:t>
            </a:r>
            <a:r>
              <a:rPr lang="en-US" sz="1800" kern="0" spc="-37" dirty="0">
                <a:solidFill>
                  <a:srgbClr val="0F172A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기획안</a:t>
            </a:r>
            <a:r>
              <a:rPr lang="en-US" sz="1800" b="1" kern="0" spc="-37" dirty="0">
                <a:solidFill>
                  <a:srgbClr val="38BDF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➔</a:t>
            </a:r>
            <a:r>
              <a:rPr lang="en-US" sz="1800" kern="0" spc="-37" dirty="0">
                <a:solidFill>
                  <a:srgbClr val="0F172A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예산·팀빌딩</a:t>
            </a:r>
            <a:r>
              <a:rPr lang="en-US" sz="1800" b="1" kern="0" spc="-37" dirty="0">
                <a:solidFill>
                  <a:srgbClr val="38BDF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➔</a:t>
            </a:r>
            <a:r>
              <a:rPr lang="en-US" sz="1800" kern="0" spc="-37" dirty="0">
                <a:solidFill>
                  <a:srgbClr val="0F172A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홍보·RSVP</a:t>
            </a:r>
            <a:r>
              <a:rPr lang="en-US" sz="1800" b="1" kern="0" spc="-37" dirty="0">
                <a:solidFill>
                  <a:srgbClr val="38BDF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➔</a:t>
            </a:r>
            <a:r>
              <a:rPr lang="en-US" sz="1800" kern="0" spc="-37" dirty="0">
                <a:solidFill>
                  <a:srgbClr val="0F172A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리허설·물품·출발</a:t>
            </a:r>
            <a:endParaRPr lang="en-US" sz="1800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286207" cy="6858000"/>
          </a:xfrm>
          <a:prstGeom prst="rect">
            <a:avLst/>
          </a:prstGeom>
          <a:solidFill>
            <a:srgbClr val="1E3A5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5" name="Shape 3"/>
          <p:cNvSpPr/>
          <p:nvPr/>
        </p:nvSpPr>
        <p:spPr>
          <a:xfrm rot="1200000">
            <a:off x="9048902" y="-1429207"/>
            <a:ext cx="4762195" cy="9525305"/>
          </a:xfrm>
          <a:prstGeom prst="rect">
            <a:avLst/>
          </a:prstGeom>
          <a:solidFill>
            <a:srgbClr val="F8FAFC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6" name="Shape 4"/>
          <p:cNvSpPr/>
          <p:nvPr/>
        </p:nvSpPr>
        <p:spPr>
          <a:xfrm rot="1200000">
            <a:off x="10477195" y="-952805"/>
            <a:ext cx="3810305" cy="9525305"/>
          </a:xfrm>
          <a:prstGeom prst="rect">
            <a:avLst/>
          </a:prstGeom>
          <a:solidFill>
            <a:srgbClr val="F1F5F9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7" name="Text 5"/>
          <p:cNvSpPr txBox="1"/>
          <p:nvPr/>
        </p:nvSpPr>
        <p:spPr>
          <a:xfrm>
            <a:off x="7619695" y="1904695"/>
            <a:ext cx="4286707" cy="34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22500" b="1" kern="0" spc="-750" dirty="0">
                <a:solidFill>
                  <a:srgbClr val="E2E8F0">
                    <a:alpha val="50000"/>
                  </a:srgbClr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04</a:t>
            </a:r>
            <a:endParaRPr lang="en-US" sz="22500" dirty="0"/>
          </a:p>
        </p:txBody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2"/>
          <a:srcRect l="-201" r="-201"/>
          <a:stretch/>
        </p:blipFill>
        <p:spPr>
          <a:xfrm>
            <a:off x="1143000" y="3810305"/>
            <a:ext cx="1143000" cy="75895"/>
          </a:xfrm>
          <a:prstGeom prst="rect">
            <a:avLst/>
          </a:prstGeom>
        </p:spPr>
      </p:pic>
      <p:sp>
        <p:nvSpPr>
          <p:cNvPr id="9" name="Shape 6"/>
          <p:cNvSpPr/>
          <p:nvPr/>
        </p:nvSpPr>
        <p:spPr>
          <a:xfrm>
            <a:off x="1143000" y="5333695"/>
            <a:ext cx="9924898" cy="780898"/>
          </a:xfrm>
          <a:prstGeom prst="roundRect">
            <a:avLst>
              <a:gd name="adj" fmla="val 34272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0" name="Text 7"/>
          <p:cNvSpPr txBox="1"/>
          <p:nvPr/>
        </p:nvSpPr>
        <p:spPr>
          <a:xfrm>
            <a:off x="1143000" y="1904695"/>
            <a:ext cx="7810805" cy="4956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700" b="1" kern="0" spc="150" dirty="0">
                <a:solidFill>
                  <a:srgbClr val="2C5AA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PART 4</a:t>
            </a:r>
            <a:endParaRPr lang="en-US" sz="2700" dirty="0"/>
          </a:p>
        </p:txBody>
      </p:sp>
      <p:sp>
        <p:nvSpPr>
          <p:cNvPr id="11" name="Text 8"/>
          <p:cNvSpPr txBox="1"/>
          <p:nvPr/>
        </p:nvSpPr>
        <p:spPr>
          <a:xfrm>
            <a:off x="1143000" y="2476195"/>
            <a:ext cx="7925105" cy="80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5700" b="1" kern="0" spc="-150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도구 &amp; 참고자료</a:t>
            </a:r>
            <a:endParaRPr lang="en-US" sz="5700" dirty="0"/>
          </a:p>
        </p:txBody>
      </p:sp>
      <p:sp>
        <p:nvSpPr>
          <p:cNvPr id="12" name="Text 9"/>
          <p:cNvSpPr txBox="1"/>
          <p:nvPr/>
        </p:nvSpPr>
        <p:spPr>
          <a:xfrm>
            <a:off x="1143000" y="4190695"/>
            <a:ext cx="8542325" cy="4956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700" kern="0" spc="-75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바로 적용 가능한 템플릿·가이드를 제공합니다</a:t>
            </a:r>
            <a:endParaRPr lang="en-US" sz="2700" dirty="0"/>
          </a:p>
        </p:txBody>
      </p:sp>
      <p:sp>
        <p:nvSpPr>
          <p:cNvPr id="13" name="Text 10"/>
          <p:cNvSpPr txBox="1"/>
          <p:nvPr/>
        </p:nvSpPr>
        <p:spPr>
          <a:xfrm>
            <a:off x="1429207" y="5524805"/>
            <a:ext cx="9449410" cy="3529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kern="0" spc="-37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범위</a:t>
            </a:r>
            <a:r>
              <a:rPr lang="en-US" sz="1800" kern="0" spc="-37" dirty="0">
                <a:solidFill>
                  <a:srgbClr val="0F172A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역할별 가이드</a:t>
            </a:r>
            <a:r>
              <a:rPr lang="en-US" sz="1800" b="1" kern="0" spc="-37" dirty="0">
                <a:solidFill>
                  <a:srgbClr val="38BDF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➔</a:t>
            </a:r>
            <a:r>
              <a:rPr lang="en-US" sz="1800" kern="0" spc="-37" dirty="0">
                <a:solidFill>
                  <a:srgbClr val="0F172A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타임라인 템플릿</a:t>
            </a:r>
            <a:r>
              <a:rPr lang="en-US" sz="1800" b="1" kern="0" spc="-37" dirty="0">
                <a:solidFill>
                  <a:srgbClr val="38BDF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➔</a:t>
            </a:r>
            <a:r>
              <a:rPr lang="en-US" sz="1800" kern="0" spc="-37" dirty="0">
                <a:solidFill>
                  <a:srgbClr val="0F172A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통합 체크리스트</a:t>
            </a:r>
            <a:r>
              <a:rPr lang="en-US" sz="1800" b="1" kern="0" spc="-37" dirty="0">
                <a:solidFill>
                  <a:srgbClr val="38BDF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➔</a:t>
            </a:r>
            <a:r>
              <a:rPr lang="en-US" sz="1800" kern="0" spc="-37" dirty="0">
                <a:solidFill>
                  <a:srgbClr val="0F172A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Quick Tips</a:t>
            </a:r>
            <a:endParaRPr lang="en-US" sz="1800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4" name="Shape 2"/>
          <p:cNvSpPr/>
          <p:nvPr/>
        </p:nvSpPr>
        <p:spPr>
          <a:xfrm>
            <a:off x="761695" y="1809598"/>
            <a:ext cx="3258007" cy="2210105"/>
          </a:xfrm>
          <a:prstGeom prst="roundRect">
            <a:avLst>
              <a:gd name="adj" fmla="val 4280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5" name="Shape 3"/>
          <p:cNvSpPr/>
          <p:nvPr/>
        </p:nvSpPr>
        <p:spPr>
          <a:xfrm>
            <a:off x="4476902" y="1809598"/>
            <a:ext cx="3258007" cy="2210105"/>
          </a:xfrm>
          <a:prstGeom prst="roundRect">
            <a:avLst>
              <a:gd name="adj" fmla="val 4280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6" name="Shape 4"/>
          <p:cNvSpPr/>
          <p:nvPr/>
        </p:nvSpPr>
        <p:spPr>
          <a:xfrm>
            <a:off x="8191195" y="1809598"/>
            <a:ext cx="3258007" cy="2210105"/>
          </a:xfrm>
          <a:prstGeom prst="roundRect">
            <a:avLst>
              <a:gd name="adj" fmla="val 4280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7" name="Shape 5"/>
          <p:cNvSpPr/>
          <p:nvPr/>
        </p:nvSpPr>
        <p:spPr>
          <a:xfrm>
            <a:off x="761695" y="4190695"/>
            <a:ext cx="3258007" cy="2305202"/>
          </a:xfrm>
          <a:prstGeom prst="roundRect">
            <a:avLst>
              <a:gd name="adj" fmla="val 3934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8" name="Shape 6"/>
          <p:cNvSpPr/>
          <p:nvPr/>
        </p:nvSpPr>
        <p:spPr>
          <a:xfrm>
            <a:off x="4476902" y="4190695"/>
            <a:ext cx="3258007" cy="2305202"/>
          </a:xfrm>
          <a:prstGeom prst="roundRect">
            <a:avLst>
              <a:gd name="adj" fmla="val 3934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9" name="Shape 7"/>
          <p:cNvSpPr/>
          <p:nvPr/>
        </p:nvSpPr>
        <p:spPr>
          <a:xfrm>
            <a:off x="8191195" y="4190695"/>
            <a:ext cx="3258007" cy="2305202"/>
          </a:xfrm>
          <a:prstGeom prst="roundRect">
            <a:avLst>
              <a:gd name="adj" fmla="val 3934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pic>
        <p:nvPicPr>
          <p:cNvPr id="10" name="Image 0" descr="preencoded.png"/>
          <p:cNvPicPr>
            <a:picLocks noChangeAspect="1"/>
          </p:cNvPicPr>
          <p:nvPr/>
        </p:nvPicPr>
        <p:blipFill>
          <a:blip r:embed="rId2"/>
          <a:srcRect t="-395" b="-395"/>
          <a:stretch/>
        </p:blipFill>
        <p:spPr>
          <a:xfrm>
            <a:off x="761695" y="1809598"/>
            <a:ext cx="3238805" cy="38405"/>
          </a:xfrm>
          <a:prstGeom prst="rect">
            <a:avLst/>
          </a:prstGeom>
        </p:spPr>
      </p:pic>
      <p:sp>
        <p:nvSpPr>
          <p:cNvPr id="11" name="Shape 8"/>
          <p:cNvSpPr/>
          <p:nvPr/>
        </p:nvSpPr>
        <p:spPr>
          <a:xfrm>
            <a:off x="990295" y="2038198"/>
            <a:ext cx="457200" cy="457200"/>
          </a:xfrm>
          <a:prstGeom prst="ellipse">
            <a:avLst/>
          </a:prstGeom>
          <a:solidFill>
            <a:srgbClr val="EFF6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3"/>
          <a:srcRect t="-395" b="-395"/>
          <a:stretch/>
        </p:blipFill>
        <p:spPr>
          <a:xfrm>
            <a:off x="4476902" y="1809598"/>
            <a:ext cx="3238805" cy="38405"/>
          </a:xfrm>
          <a:prstGeom prst="rect">
            <a:avLst/>
          </a:prstGeom>
        </p:spPr>
      </p:pic>
      <p:sp>
        <p:nvSpPr>
          <p:cNvPr id="13" name="Shape 9"/>
          <p:cNvSpPr/>
          <p:nvPr/>
        </p:nvSpPr>
        <p:spPr>
          <a:xfrm>
            <a:off x="4705502" y="2038198"/>
            <a:ext cx="457200" cy="457200"/>
          </a:xfrm>
          <a:prstGeom prst="ellipse">
            <a:avLst/>
          </a:prstGeom>
          <a:solidFill>
            <a:srgbClr val="F0F9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14" name="Image 2" descr="preencoded.png"/>
          <p:cNvPicPr>
            <a:picLocks noChangeAspect="1"/>
          </p:cNvPicPr>
          <p:nvPr/>
        </p:nvPicPr>
        <p:blipFill>
          <a:blip r:embed="rId2"/>
          <a:srcRect t="-395" b="-395"/>
          <a:stretch/>
        </p:blipFill>
        <p:spPr>
          <a:xfrm>
            <a:off x="8191195" y="1809598"/>
            <a:ext cx="3238805" cy="38405"/>
          </a:xfrm>
          <a:prstGeom prst="rect">
            <a:avLst/>
          </a:prstGeom>
        </p:spPr>
      </p:pic>
      <p:sp>
        <p:nvSpPr>
          <p:cNvPr id="15" name="Shape 10"/>
          <p:cNvSpPr/>
          <p:nvPr/>
        </p:nvSpPr>
        <p:spPr>
          <a:xfrm>
            <a:off x="8419795" y="2038198"/>
            <a:ext cx="457200" cy="457200"/>
          </a:xfrm>
          <a:prstGeom prst="ellipse">
            <a:avLst/>
          </a:prstGeom>
          <a:solidFill>
            <a:srgbClr val="EFF6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16" name="Image 3" descr="preencoded.png"/>
          <p:cNvPicPr>
            <a:picLocks noChangeAspect="1"/>
          </p:cNvPicPr>
          <p:nvPr/>
        </p:nvPicPr>
        <p:blipFill>
          <a:blip r:embed="rId3"/>
          <a:srcRect t="-395" b="-395"/>
          <a:stretch/>
        </p:blipFill>
        <p:spPr>
          <a:xfrm>
            <a:off x="761695" y="4190695"/>
            <a:ext cx="3238805" cy="38405"/>
          </a:xfrm>
          <a:prstGeom prst="rect">
            <a:avLst/>
          </a:prstGeom>
        </p:spPr>
      </p:pic>
      <p:sp>
        <p:nvSpPr>
          <p:cNvPr id="17" name="Shape 11"/>
          <p:cNvSpPr/>
          <p:nvPr/>
        </p:nvSpPr>
        <p:spPr>
          <a:xfrm>
            <a:off x="990295" y="4419295"/>
            <a:ext cx="457200" cy="457200"/>
          </a:xfrm>
          <a:prstGeom prst="ellipse">
            <a:avLst/>
          </a:prstGeom>
          <a:solidFill>
            <a:srgbClr val="F0F9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18" name="Image 4" descr="preencoded.png"/>
          <p:cNvPicPr>
            <a:picLocks noChangeAspect="1"/>
          </p:cNvPicPr>
          <p:nvPr/>
        </p:nvPicPr>
        <p:blipFill>
          <a:blip r:embed="rId2"/>
          <a:srcRect t="-395" b="-395"/>
          <a:stretch/>
        </p:blipFill>
        <p:spPr>
          <a:xfrm>
            <a:off x="4476902" y="4190695"/>
            <a:ext cx="3238805" cy="38405"/>
          </a:xfrm>
          <a:prstGeom prst="rect">
            <a:avLst/>
          </a:prstGeom>
        </p:spPr>
      </p:pic>
      <p:sp>
        <p:nvSpPr>
          <p:cNvPr id="19" name="Shape 12"/>
          <p:cNvSpPr/>
          <p:nvPr/>
        </p:nvSpPr>
        <p:spPr>
          <a:xfrm>
            <a:off x="4705502" y="4419295"/>
            <a:ext cx="457200" cy="457200"/>
          </a:xfrm>
          <a:prstGeom prst="ellipse">
            <a:avLst/>
          </a:prstGeom>
          <a:solidFill>
            <a:srgbClr val="EFF6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20" name="Image 5" descr="preencoded.png"/>
          <p:cNvPicPr>
            <a:picLocks noChangeAspect="1"/>
          </p:cNvPicPr>
          <p:nvPr/>
        </p:nvPicPr>
        <p:blipFill>
          <a:blip r:embed="rId3"/>
          <a:srcRect t="-395" b="-395"/>
          <a:stretch/>
        </p:blipFill>
        <p:spPr>
          <a:xfrm>
            <a:off x="8191195" y="4190695"/>
            <a:ext cx="3238805" cy="38405"/>
          </a:xfrm>
          <a:prstGeom prst="rect">
            <a:avLst/>
          </a:prstGeom>
        </p:spPr>
      </p:pic>
      <p:sp>
        <p:nvSpPr>
          <p:cNvPr id="21" name="Shape 13"/>
          <p:cNvSpPr/>
          <p:nvPr/>
        </p:nvSpPr>
        <p:spPr>
          <a:xfrm>
            <a:off x="8419795" y="4419295"/>
            <a:ext cx="457200" cy="457200"/>
          </a:xfrm>
          <a:prstGeom prst="ellipse">
            <a:avLst/>
          </a:prstGeom>
          <a:solidFill>
            <a:srgbClr val="F0F9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22" name="Text 14"/>
          <p:cNvSpPr txBox="1"/>
          <p:nvPr/>
        </p:nvSpPr>
        <p:spPr>
          <a:xfrm>
            <a:off x="761695" y="476402"/>
            <a:ext cx="8763610" cy="4672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500" b="1" kern="0" spc="-75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역할별 가이드: 안내 데스크</a:t>
            </a:r>
            <a:endParaRPr lang="en-US" sz="2500" dirty="0"/>
          </a:p>
        </p:txBody>
      </p:sp>
      <p:pic>
        <p:nvPicPr>
          <p:cNvPr id="23" name="Image 6" descr="preencoded.png"/>
          <p:cNvPicPr>
            <a:picLocks noChangeAspect="1"/>
          </p:cNvPicPr>
          <p:nvPr/>
        </p:nvPicPr>
        <p:blipFill>
          <a:blip r:embed="rId4"/>
          <a:srcRect t="-400" b="-400"/>
          <a:stretch/>
        </p:blipFill>
        <p:spPr>
          <a:xfrm>
            <a:off x="761695" y="1047902"/>
            <a:ext cx="571500" cy="38405"/>
          </a:xfrm>
          <a:prstGeom prst="rect">
            <a:avLst/>
          </a:prstGeom>
        </p:spPr>
      </p:pic>
      <p:sp>
        <p:nvSpPr>
          <p:cNvPr id="24" name="Text 15"/>
          <p:cNvSpPr txBox="1"/>
          <p:nvPr/>
        </p:nvSpPr>
        <p:spPr>
          <a:xfrm>
            <a:off x="761695" y="1238098"/>
            <a:ext cx="10858500" cy="2478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kern="0" spc="-37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행사의 첫인상을 결정하는 안내 데스크의 필수 준비물, 핵심 프로세스 및 실전 대응 가이드입니다.</a:t>
            </a:r>
            <a:endParaRPr lang="en-US" sz="1300" dirty="0"/>
          </a:p>
        </p:txBody>
      </p:sp>
      <p:pic>
        <p:nvPicPr>
          <p:cNvPr id="25" name="Image 7" descr="preencoded.png"/>
          <p:cNvPicPr>
            <a:picLocks noChangeAspect="1"/>
          </p:cNvPicPr>
          <p:nvPr/>
        </p:nvPicPr>
        <p:blipFill>
          <a:blip r:embed="rId5"/>
          <a:srcRect l="-1528" r="-1528"/>
          <a:stretch/>
        </p:blipFill>
        <p:spPr>
          <a:xfrm>
            <a:off x="1138428" y="2162556"/>
            <a:ext cx="161849" cy="209398"/>
          </a:xfrm>
          <a:prstGeom prst="rect">
            <a:avLst/>
          </a:prstGeom>
        </p:spPr>
      </p:pic>
      <p:sp>
        <p:nvSpPr>
          <p:cNvPr id="26" name="Text 16"/>
          <p:cNvSpPr txBox="1"/>
          <p:nvPr/>
        </p:nvSpPr>
        <p:spPr>
          <a:xfrm>
            <a:off x="1600200" y="2124151"/>
            <a:ext cx="2345436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① 필수 준비물</a:t>
            </a:r>
            <a:endParaRPr lang="en-US" sz="1500" dirty="0"/>
          </a:p>
        </p:txBody>
      </p:sp>
      <p:sp>
        <p:nvSpPr>
          <p:cNvPr id="27" name="Text 17"/>
          <p:cNvSpPr txBox="1"/>
          <p:nvPr/>
        </p:nvSpPr>
        <p:spPr>
          <a:xfrm>
            <a:off x="1181405" y="2619756"/>
            <a:ext cx="2895905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kern="0" spc="-37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참석자 전체 명단 (가나다순 정렬 권장)</a:t>
            </a:r>
            <a:endParaRPr lang="en-US" sz="1000" dirty="0"/>
          </a:p>
        </p:txBody>
      </p:sp>
      <p:sp>
        <p:nvSpPr>
          <p:cNvPr id="28" name="Text 18"/>
          <p:cNvSpPr txBox="1"/>
          <p:nvPr/>
        </p:nvSpPr>
        <p:spPr>
          <a:xfrm>
            <a:off x="1181405" y="2832811"/>
            <a:ext cx="2895905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kern="0" spc="-37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네임택 및 네임택 케이스 (미리 결합)</a:t>
            </a:r>
            <a:endParaRPr lang="en-US" sz="1000" dirty="0"/>
          </a:p>
        </p:txBody>
      </p:sp>
      <p:sp>
        <p:nvSpPr>
          <p:cNvPr id="29" name="Text 19"/>
          <p:cNvSpPr txBox="1"/>
          <p:nvPr/>
        </p:nvSpPr>
        <p:spPr>
          <a:xfrm>
            <a:off x="1181405" y="3045866"/>
            <a:ext cx="2895905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kern="0" spc="-37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행사 식순지 및 배포용 안내 자료</a:t>
            </a:r>
            <a:endParaRPr lang="en-US" sz="1000" dirty="0"/>
          </a:p>
        </p:txBody>
      </p:sp>
      <p:sp>
        <p:nvSpPr>
          <p:cNvPr id="30" name="Text 20"/>
          <p:cNvSpPr txBox="1"/>
          <p:nvPr/>
        </p:nvSpPr>
        <p:spPr>
          <a:xfrm>
            <a:off x="1181405" y="3259836"/>
            <a:ext cx="2895905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kern="0" spc="-37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주차 안내문 및 차량 번호 기재 용지</a:t>
            </a:r>
            <a:endParaRPr lang="en-US" sz="1000" dirty="0"/>
          </a:p>
        </p:txBody>
      </p:sp>
      <p:pic>
        <p:nvPicPr>
          <p:cNvPr id="31" name="Image 8" descr="preencoded.png"/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4828946" y="2162556"/>
            <a:ext cx="209398" cy="209398"/>
          </a:xfrm>
          <a:prstGeom prst="rect">
            <a:avLst/>
          </a:prstGeom>
        </p:spPr>
      </p:pic>
      <p:sp>
        <p:nvSpPr>
          <p:cNvPr id="32" name="Text 21"/>
          <p:cNvSpPr txBox="1"/>
          <p:nvPr/>
        </p:nvSpPr>
        <p:spPr>
          <a:xfrm>
            <a:off x="5315407" y="2124151"/>
            <a:ext cx="2345436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② 핵심 프로세스</a:t>
            </a:r>
            <a:endParaRPr lang="en-US" sz="1500" dirty="0"/>
          </a:p>
        </p:txBody>
      </p:sp>
      <p:sp>
        <p:nvSpPr>
          <p:cNvPr id="33" name="Text 22"/>
          <p:cNvSpPr txBox="1"/>
          <p:nvPr/>
        </p:nvSpPr>
        <p:spPr>
          <a:xfrm>
            <a:off x="4895698" y="2619756"/>
            <a:ext cx="2895905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kern="0" spc="-37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[확인]</a:t>
            </a:r>
            <a:r>
              <a:rPr lang="en-US" sz="1000" kern="0" spc="-37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참석자 성함 및 소속 명단 대조</a:t>
            </a:r>
            <a:endParaRPr lang="en-US" sz="1000" dirty="0"/>
          </a:p>
        </p:txBody>
      </p:sp>
      <p:sp>
        <p:nvSpPr>
          <p:cNvPr id="34" name="Text 23"/>
          <p:cNvSpPr txBox="1"/>
          <p:nvPr/>
        </p:nvSpPr>
        <p:spPr>
          <a:xfrm>
            <a:off x="4895698" y="2832811"/>
            <a:ext cx="2895905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kern="0" spc="-37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[배부]</a:t>
            </a:r>
            <a:r>
              <a:rPr lang="en-US" sz="1000" kern="0" spc="-37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맞춤형 네임택 및 식순지 전달</a:t>
            </a:r>
            <a:endParaRPr lang="en-US" sz="1000" dirty="0"/>
          </a:p>
        </p:txBody>
      </p:sp>
      <p:sp>
        <p:nvSpPr>
          <p:cNvPr id="35" name="Text 24"/>
          <p:cNvSpPr txBox="1"/>
          <p:nvPr/>
        </p:nvSpPr>
        <p:spPr>
          <a:xfrm>
            <a:off x="4895698" y="3045866"/>
            <a:ext cx="2813609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kern="0" spc="-37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[안내]</a:t>
            </a:r>
            <a:r>
              <a:rPr lang="en-US" sz="1000" kern="0" spc="-37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좌석(지정/VIP/일반) 및 동선 안내</a:t>
            </a:r>
            <a:endParaRPr lang="en-US" sz="1000" dirty="0"/>
          </a:p>
        </p:txBody>
      </p:sp>
      <p:sp>
        <p:nvSpPr>
          <p:cNvPr id="36" name="Text 25"/>
          <p:cNvSpPr txBox="1"/>
          <p:nvPr/>
        </p:nvSpPr>
        <p:spPr>
          <a:xfrm>
            <a:off x="4895698" y="3259836"/>
            <a:ext cx="2895905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b="1" kern="0" spc="-37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[응대]</a:t>
            </a:r>
            <a:r>
              <a:rPr lang="en-US" sz="1000" kern="0" spc="-37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주차 등록 및 현장 문의 신속 대응</a:t>
            </a:r>
            <a:endParaRPr lang="en-US" sz="1000" dirty="0"/>
          </a:p>
        </p:txBody>
      </p:sp>
      <p:pic>
        <p:nvPicPr>
          <p:cNvPr id="37" name="Image 9" descr="preencoded.png"/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8544154" y="2162556"/>
            <a:ext cx="209398" cy="209398"/>
          </a:xfrm>
          <a:prstGeom prst="rect">
            <a:avLst/>
          </a:prstGeom>
        </p:spPr>
      </p:pic>
      <p:sp>
        <p:nvSpPr>
          <p:cNvPr id="38" name="Text 26"/>
          <p:cNvSpPr txBox="1"/>
          <p:nvPr/>
        </p:nvSpPr>
        <p:spPr>
          <a:xfrm>
            <a:off x="9029700" y="2124151"/>
            <a:ext cx="2345436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③ 주요 주의사항</a:t>
            </a:r>
            <a:endParaRPr lang="en-US" sz="1500" dirty="0"/>
          </a:p>
        </p:txBody>
      </p:sp>
      <p:sp>
        <p:nvSpPr>
          <p:cNvPr id="39" name="Text 27"/>
          <p:cNvSpPr txBox="1"/>
          <p:nvPr/>
        </p:nvSpPr>
        <p:spPr>
          <a:xfrm>
            <a:off x="8610905" y="2619756"/>
            <a:ext cx="2895905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kern="0" spc="-37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미등록자 방문 시 예비 좌석 확인 후 안내</a:t>
            </a:r>
            <a:endParaRPr lang="en-US" sz="1000" dirty="0"/>
          </a:p>
        </p:txBody>
      </p:sp>
      <p:sp>
        <p:nvSpPr>
          <p:cNvPr id="40" name="Text 28"/>
          <p:cNvSpPr txBox="1"/>
          <p:nvPr/>
        </p:nvSpPr>
        <p:spPr>
          <a:xfrm>
            <a:off x="8610905" y="2832811"/>
            <a:ext cx="2895905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kern="0" spc="-37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VIP 참석자 도착 시 전담 의전팀 즉시 인계</a:t>
            </a:r>
            <a:endParaRPr lang="en-US" sz="1000" dirty="0"/>
          </a:p>
        </p:txBody>
      </p:sp>
      <p:sp>
        <p:nvSpPr>
          <p:cNvPr id="41" name="Text 29"/>
          <p:cNvSpPr txBox="1"/>
          <p:nvPr/>
        </p:nvSpPr>
        <p:spPr>
          <a:xfrm>
            <a:off x="8610905" y="3045866"/>
            <a:ext cx="2895905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kern="0" spc="-37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입장 혼잡 시간대 대기열 분산 유도</a:t>
            </a:r>
            <a:endParaRPr lang="en-US" sz="1000" dirty="0"/>
          </a:p>
        </p:txBody>
      </p:sp>
      <p:sp>
        <p:nvSpPr>
          <p:cNvPr id="42" name="Text 30"/>
          <p:cNvSpPr txBox="1"/>
          <p:nvPr/>
        </p:nvSpPr>
        <p:spPr>
          <a:xfrm>
            <a:off x="8610905" y="3259836"/>
            <a:ext cx="2895905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kern="0" spc="-37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항시 밝고 프로페셔널한 응대 태도 유지</a:t>
            </a:r>
            <a:endParaRPr lang="en-US" sz="1000" dirty="0"/>
          </a:p>
        </p:txBody>
      </p:sp>
      <p:pic>
        <p:nvPicPr>
          <p:cNvPr id="43" name="Image 10" descr="preencoded.png"/>
          <p:cNvPicPr>
            <a:picLocks noChangeAspect="1"/>
          </p:cNvPicPr>
          <p:nvPr/>
        </p:nvPicPr>
        <p:blipFill>
          <a:blip r:embed="rId8"/>
          <a:srcRect l="-1004" r="-1004"/>
          <a:stretch/>
        </p:blipFill>
        <p:spPr>
          <a:xfrm>
            <a:off x="1086307" y="4543654"/>
            <a:ext cx="267005" cy="209398"/>
          </a:xfrm>
          <a:prstGeom prst="rect">
            <a:avLst/>
          </a:prstGeom>
        </p:spPr>
      </p:pic>
      <p:sp>
        <p:nvSpPr>
          <p:cNvPr id="44" name="Text 31"/>
          <p:cNvSpPr txBox="1"/>
          <p:nvPr/>
        </p:nvSpPr>
        <p:spPr>
          <a:xfrm>
            <a:off x="1600200" y="4505249"/>
            <a:ext cx="2258568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④ [사례] 326 행사</a:t>
            </a:r>
            <a:endParaRPr lang="en-US" sz="1500" dirty="0"/>
          </a:p>
        </p:txBody>
      </p:sp>
      <p:sp>
        <p:nvSpPr>
          <p:cNvPr id="45" name="Text 32"/>
          <p:cNvSpPr txBox="1"/>
          <p:nvPr/>
        </p:nvSpPr>
        <p:spPr>
          <a:xfrm>
            <a:off x="1181405" y="5000854"/>
            <a:ext cx="2895905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kern="0" spc="-37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데스크 전담 인원 2명 배치로 병목 방지</a:t>
            </a:r>
            <a:endParaRPr lang="en-US" sz="1000" dirty="0"/>
          </a:p>
        </p:txBody>
      </p:sp>
      <p:sp>
        <p:nvSpPr>
          <p:cNvPr id="46" name="Text 33"/>
          <p:cNvSpPr txBox="1"/>
          <p:nvPr/>
        </p:nvSpPr>
        <p:spPr>
          <a:xfrm>
            <a:off x="1181405" y="5213909"/>
            <a:ext cx="2895905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kern="0" spc="-37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주차 안내문·식순지 세트 배부로 속도 향상</a:t>
            </a:r>
            <a:endParaRPr lang="en-US" sz="1000" dirty="0"/>
          </a:p>
        </p:txBody>
      </p:sp>
      <p:sp>
        <p:nvSpPr>
          <p:cNvPr id="47" name="Text 34"/>
          <p:cNvSpPr txBox="1"/>
          <p:nvPr/>
        </p:nvSpPr>
        <p:spPr>
          <a:xfrm>
            <a:off x="1181405" y="5427878"/>
            <a:ext cx="2895905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kern="0" spc="-37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지각자 대비 후발 입장 안내자(1명) 분리</a:t>
            </a:r>
            <a:endParaRPr lang="en-US" sz="1000" dirty="0"/>
          </a:p>
        </p:txBody>
      </p:sp>
      <p:sp>
        <p:nvSpPr>
          <p:cNvPr id="48" name="Text 35"/>
          <p:cNvSpPr txBox="1"/>
          <p:nvPr/>
        </p:nvSpPr>
        <p:spPr>
          <a:xfrm>
            <a:off x="1181405" y="5640934"/>
            <a:ext cx="2895905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kern="0" spc="-37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엑스배너 활용 명확한 접수처 동선 표시</a:t>
            </a:r>
            <a:endParaRPr lang="en-US" sz="1000" dirty="0"/>
          </a:p>
        </p:txBody>
      </p:sp>
      <p:pic>
        <p:nvPicPr>
          <p:cNvPr id="49" name="Image 11" descr="preencoded.png"/>
          <p:cNvPicPr>
            <a:picLocks noChangeAspect="1"/>
          </p:cNvPicPr>
          <p:nvPr/>
        </p:nvPicPr>
        <p:blipFill>
          <a:blip r:embed="rId9"/>
          <a:srcRect l="-1004" r="-1004"/>
          <a:stretch/>
        </p:blipFill>
        <p:spPr>
          <a:xfrm>
            <a:off x="4800600" y="4543654"/>
            <a:ext cx="267005" cy="209398"/>
          </a:xfrm>
          <a:prstGeom prst="rect">
            <a:avLst/>
          </a:prstGeom>
        </p:spPr>
      </p:pic>
      <p:sp>
        <p:nvSpPr>
          <p:cNvPr id="50" name="Text 36"/>
          <p:cNvSpPr txBox="1"/>
          <p:nvPr/>
        </p:nvSpPr>
        <p:spPr>
          <a:xfrm>
            <a:off x="5315407" y="4505249"/>
            <a:ext cx="2345436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⑤ [사례] 멘토극장</a:t>
            </a:r>
            <a:endParaRPr lang="en-US" sz="1500" dirty="0"/>
          </a:p>
        </p:txBody>
      </p:sp>
      <p:sp>
        <p:nvSpPr>
          <p:cNvPr id="51" name="Text 37"/>
          <p:cNvSpPr txBox="1"/>
          <p:nvPr/>
        </p:nvSpPr>
        <p:spPr>
          <a:xfrm>
            <a:off x="4895698" y="5000854"/>
            <a:ext cx="2895905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kern="0" spc="-37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구글 시트 활용 실시간 출석 현황 트래킹</a:t>
            </a:r>
            <a:endParaRPr lang="en-US" sz="1000" dirty="0"/>
          </a:p>
        </p:txBody>
      </p:sp>
      <p:sp>
        <p:nvSpPr>
          <p:cNvPr id="52" name="Text 38"/>
          <p:cNvSpPr txBox="1"/>
          <p:nvPr/>
        </p:nvSpPr>
        <p:spPr>
          <a:xfrm>
            <a:off x="4895698" y="5213909"/>
            <a:ext cx="2895905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kern="0" spc="-37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불참자 실시간 파악 및 현장 공석 재배정</a:t>
            </a:r>
            <a:endParaRPr lang="en-US" sz="1000" dirty="0"/>
          </a:p>
        </p:txBody>
      </p:sp>
      <p:sp>
        <p:nvSpPr>
          <p:cNvPr id="53" name="Text 39"/>
          <p:cNvSpPr txBox="1"/>
          <p:nvPr/>
        </p:nvSpPr>
        <p:spPr>
          <a:xfrm>
            <a:off x="4895698" y="5427878"/>
            <a:ext cx="2895905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kern="0" spc="-37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패들렛(Q&amp;A) QR코드 데스크 전면 비치</a:t>
            </a:r>
            <a:endParaRPr lang="en-US" sz="1000" dirty="0"/>
          </a:p>
        </p:txBody>
      </p:sp>
      <p:sp>
        <p:nvSpPr>
          <p:cNvPr id="54" name="Text 40"/>
          <p:cNvSpPr txBox="1"/>
          <p:nvPr/>
        </p:nvSpPr>
        <p:spPr>
          <a:xfrm>
            <a:off x="4895698" y="5640934"/>
            <a:ext cx="302300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kern="0" spc="-37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사전 청중 교육 전(10:25)까지 입장 완료 유도</a:t>
            </a:r>
            <a:endParaRPr lang="en-US" sz="1000" dirty="0"/>
          </a:p>
        </p:txBody>
      </p:sp>
      <p:pic>
        <p:nvPicPr>
          <p:cNvPr id="55" name="Image 12" descr="preencoded.png"/>
          <p:cNvPicPr>
            <a:picLocks noChangeAspect="1"/>
          </p:cNvPicPr>
          <p:nvPr/>
        </p:nvPicPr>
        <p:blipFill>
          <a:blip r:embed="rId10"/>
          <a:srcRect l="-1528" r="-1528"/>
          <a:stretch/>
        </p:blipFill>
        <p:spPr>
          <a:xfrm>
            <a:off x="8567928" y="4543654"/>
            <a:ext cx="161849" cy="209398"/>
          </a:xfrm>
          <a:prstGeom prst="rect">
            <a:avLst/>
          </a:prstGeom>
        </p:spPr>
      </p:pic>
      <p:sp>
        <p:nvSpPr>
          <p:cNvPr id="56" name="Text 41"/>
          <p:cNvSpPr txBox="1"/>
          <p:nvPr/>
        </p:nvSpPr>
        <p:spPr>
          <a:xfrm>
            <a:off x="9029700" y="4505249"/>
            <a:ext cx="2345436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⑥ 현장 대응 팁</a:t>
            </a:r>
            <a:endParaRPr lang="en-US" sz="1500" dirty="0"/>
          </a:p>
        </p:txBody>
      </p:sp>
      <p:sp>
        <p:nvSpPr>
          <p:cNvPr id="57" name="Text 42"/>
          <p:cNvSpPr txBox="1"/>
          <p:nvPr/>
        </p:nvSpPr>
        <p:spPr>
          <a:xfrm>
            <a:off x="8610905" y="5000854"/>
            <a:ext cx="2895905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kern="0" spc="-37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동명이인 발생 시 소속/연락처로 교차 검증</a:t>
            </a:r>
            <a:endParaRPr lang="en-US" sz="1000" dirty="0"/>
          </a:p>
        </p:txBody>
      </p:sp>
      <p:sp>
        <p:nvSpPr>
          <p:cNvPr id="58" name="Text 43"/>
          <p:cNvSpPr txBox="1"/>
          <p:nvPr/>
        </p:nvSpPr>
        <p:spPr>
          <a:xfrm>
            <a:off x="8610905" y="5213909"/>
            <a:ext cx="2895905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kern="0" spc="-37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배부 완료 인원은 명단에 즉시 형광펜 마킹</a:t>
            </a:r>
            <a:endParaRPr lang="en-US" sz="1000" dirty="0"/>
          </a:p>
        </p:txBody>
      </p:sp>
      <p:sp>
        <p:nvSpPr>
          <p:cNvPr id="59" name="Text 44"/>
          <p:cNvSpPr txBox="1"/>
          <p:nvPr/>
        </p:nvSpPr>
        <p:spPr>
          <a:xfrm>
            <a:off x="8610905" y="5427878"/>
            <a:ext cx="2895905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kern="0" spc="-37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데스크 위 불필요한 물품 없이 깔끔히 정돈</a:t>
            </a:r>
            <a:endParaRPr lang="en-US" sz="1000" dirty="0"/>
          </a:p>
        </p:txBody>
      </p:sp>
      <p:sp>
        <p:nvSpPr>
          <p:cNvPr id="60" name="Text 45"/>
          <p:cNvSpPr txBox="1"/>
          <p:nvPr/>
        </p:nvSpPr>
        <p:spPr>
          <a:xfrm>
            <a:off x="8610905" y="5640934"/>
            <a:ext cx="2895905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kern="0" spc="-37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무전기/단톡방 활용 상황실 핫라인 가동</a:t>
            </a:r>
            <a:endParaRPr lang="en-US" sz="1000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4" name="Shape 2"/>
          <p:cNvSpPr/>
          <p:nvPr/>
        </p:nvSpPr>
        <p:spPr>
          <a:xfrm>
            <a:off x="761695" y="1809598"/>
            <a:ext cx="3258007" cy="2115007"/>
          </a:xfrm>
          <a:prstGeom prst="roundRect">
            <a:avLst>
              <a:gd name="adj" fmla="val 4674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5" name="Shape 3"/>
          <p:cNvSpPr/>
          <p:nvPr/>
        </p:nvSpPr>
        <p:spPr>
          <a:xfrm>
            <a:off x="4476902" y="1809598"/>
            <a:ext cx="3258007" cy="2115007"/>
          </a:xfrm>
          <a:prstGeom prst="roundRect">
            <a:avLst>
              <a:gd name="adj" fmla="val 4674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6" name="Shape 4"/>
          <p:cNvSpPr/>
          <p:nvPr/>
        </p:nvSpPr>
        <p:spPr>
          <a:xfrm>
            <a:off x="8191195" y="1809598"/>
            <a:ext cx="3258007" cy="2115007"/>
          </a:xfrm>
          <a:prstGeom prst="roundRect">
            <a:avLst>
              <a:gd name="adj" fmla="val 4674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7" name="Shape 5"/>
          <p:cNvSpPr/>
          <p:nvPr/>
        </p:nvSpPr>
        <p:spPr>
          <a:xfrm>
            <a:off x="761695" y="4190695"/>
            <a:ext cx="10687507" cy="2115007"/>
          </a:xfrm>
          <a:prstGeom prst="roundRect">
            <a:avLst>
              <a:gd name="adj" fmla="val 4674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2"/>
          <a:srcRect t="-395" b="-395"/>
          <a:stretch/>
        </p:blipFill>
        <p:spPr>
          <a:xfrm>
            <a:off x="761695" y="1809598"/>
            <a:ext cx="3238805" cy="38405"/>
          </a:xfrm>
          <a:prstGeom prst="rect">
            <a:avLst/>
          </a:prstGeom>
        </p:spPr>
      </p:pic>
      <p:sp>
        <p:nvSpPr>
          <p:cNvPr id="9" name="Shape 6"/>
          <p:cNvSpPr/>
          <p:nvPr/>
        </p:nvSpPr>
        <p:spPr>
          <a:xfrm>
            <a:off x="990295" y="2038198"/>
            <a:ext cx="457200" cy="457200"/>
          </a:xfrm>
          <a:prstGeom prst="ellipse">
            <a:avLst/>
          </a:prstGeom>
          <a:solidFill>
            <a:srgbClr val="EFF6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10" name="Image 1" descr="preencoded.png"/>
          <p:cNvPicPr>
            <a:picLocks noChangeAspect="1"/>
          </p:cNvPicPr>
          <p:nvPr/>
        </p:nvPicPr>
        <p:blipFill>
          <a:blip r:embed="rId3"/>
          <a:srcRect t="-395" b="-395"/>
          <a:stretch/>
        </p:blipFill>
        <p:spPr>
          <a:xfrm>
            <a:off x="4476902" y="1809598"/>
            <a:ext cx="3238805" cy="38405"/>
          </a:xfrm>
          <a:prstGeom prst="rect">
            <a:avLst/>
          </a:prstGeom>
        </p:spPr>
      </p:pic>
      <p:sp>
        <p:nvSpPr>
          <p:cNvPr id="11" name="Shape 7"/>
          <p:cNvSpPr/>
          <p:nvPr/>
        </p:nvSpPr>
        <p:spPr>
          <a:xfrm>
            <a:off x="4705502" y="2038198"/>
            <a:ext cx="457200" cy="457200"/>
          </a:xfrm>
          <a:prstGeom prst="ellipse">
            <a:avLst/>
          </a:prstGeom>
          <a:solidFill>
            <a:srgbClr val="F0F9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12" name="Image 2" descr="preencoded.png"/>
          <p:cNvPicPr>
            <a:picLocks noChangeAspect="1"/>
          </p:cNvPicPr>
          <p:nvPr/>
        </p:nvPicPr>
        <p:blipFill>
          <a:blip r:embed="rId2"/>
          <a:srcRect t="-395" b="-395"/>
          <a:stretch/>
        </p:blipFill>
        <p:spPr>
          <a:xfrm>
            <a:off x="8191195" y="1809598"/>
            <a:ext cx="3238805" cy="38405"/>
          </a:xfrm>
          <a:prstGeom prst="rect">
            <a:avLst/>
          </a:prstGeom>
        </p:spPr>
      </p:pic>
      <p:sp>
        <p:nvSpPr>
          <p:cNvPr id="13" name="Shape 8"/>
          <p:cNvSpPr/>
          <p:nvPr/>
        </p:nvSpPr>
        <p:spPr>
          <a:xfrm>
            <a:off x="8419795" y="2038198"/>
            <a:ext cx="457200" cy="457200"/>
          </a:xfrm>
          <a:prstGeom prst="ellipse">
            <a:avLst/>
          </a:prstGeom>
          <a:solidFill>
            <a:srgbClr val="EFF6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14" name="Image 3" descr="preencoded.png"/>
          <p:cNvPicPr>
            <a:picLocks noChangeAspect="1"/>
          </p:cNvPicPr>
          <p:nvPr/>
        </p:nvPicPr>
        <p:blipFill>
          <a:blip r:embed="rId4"/>
          <a:srcRect t="-399" b="-399"/>
          <a:stretch/>
        </p:blipFill>
        <p:spPr>
          <a:xfrm>
            <a:off x="761695" y="4190695"/>
            <a:ext cx="10668305" cy="38405"/>
          </a:xfrm>
          <a:prstGeom prst="rect">
            <a:avLst/>
          </a:prstGeom>
        </p:spPr>
      </p:pic>
      <p:sp>
        <p:nvSpPr>
          <p:cNvPr id="15" name="Shape 9"/>
          <p:cNvSpPr/>
          <p:nvPr/>
        </p:nvSpPr>
        <p:spPr>
          <a:xfrm>
            <a:off x="990295" y="4419295"/>
            <a:ext cx="457200" cy="457200"/>
          </a:xfrm>
          <a:prstGeom prst="ellipse">
            <a:avLst/>
          </a:prstGeom>
          <a:solidFill>
            <a:srgbClr val="F1F5F9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6" name="Text 10"/>
          <p:cNvSpPr txBox="1"/>
          <p:nvPr/>
        </p:nvSpPr>
        <p:spPr>
          <a:xfrm>
            <a:off x="761695" y="476402"/>
            <a:ext cx="8763610" cy="4672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500" b="1" kern="0" spc="-75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역할별 가이드: 무대 세팅 담당자</a:t>
            </a:r>
            <a:endParaRPr lang="en-US" sz="2500" dirty="0"/>
          </a:p>
        </p:txBody>
      </p:sp>
      <p:pic>
        <p:nvPicPr>
          <p:cNvPr id="17" name="Image 4" descr="preencoded.png"/>
          <p:cNvPicPr>
            <a:picLocks noChangeAspect="1"/>
          </p:cNvPicPr>
          <p:nvPr/>
        </p:nvPicPr>
        <p:blipFill>
          <a:blip r:embed="rId5"/>
          <a:srcRect t="-400" b="-400"/>
          <a:stretch/>
        </p:blipFill>
        <p:spPr>
          <a:xfrm>
            <a:off x="761695" y="1047902"/>
            <a:ext cx="571500" cy="38405"/>
          </a:xfrm>
          <a:prstGeom prst="rect">
            <a:avLst/>
          </a:prstGeom>
        </p:spPr>
      </p:pic>
      <p:sp>
        <p:nvSpPr>
          <p:cNvPr id="18" name="Text 11"/>
          <p:cNvSpPr txBox="1"/>
          <p:nvPr/>
        </p:nvSpPr>
        <p:spPr>
          <a:xfrm>
            <a:off x="761695" y="1238098"/>
            <a:ext cx="10858500" cy="2478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kern="0" spc="-37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완벽한 프로그램 진행을 위한 필수 준비물 점검 및 신속한 무대 전환 가이드입니다.</a:t>
            </a:r>
            <a:endParaRPr lang="en-US" sz="1300" dirty="0"/>
          </a:p>
        </p:txBody>
      </p:sp>
      <p:pic>
        <p:nvPicPr>
          <p:cNvPr id="19" name="Image 5" descr="preencoded.png"/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1100023" y="2171700"/>
            <a:ext cx="237744" cy="190195"/>
          </a:xfrm>
          <a:prstGeom prst="rect">
            <a:avLst/>
          </a:prstGeom>
        </p:spPr>
      </p:pic>
      <p:sp>
        <p:nvSpPr>
          <p:cNvPr id="20" name="Text 12"/>
          <p:cNvSpPr txBox="1"/>
          <p:nvPr/>
        </p:nvSpPr>
        <p:spPr>
          <a:xfrm>
            <a:off x="1600200" y="2124151"/>
            <a:ext cx="2345436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필수 준비물 점검</a:t>
            </a:r>
            <a:endParaRPr lang="en-US" sz="1500" dirty="0"/>
          </a:p>
        </p:txBody>
      </p:sp>
      <p:sp>
        <p:nvSpPr>
          <p:cNvPr id="21" name="Text 13"/>
          <p:cNvSpPr txBox="1"/>
          <p:nvPr/>
        </p:nvSpPr>
        <p:spPr>
          <a:xfrm>
            <a:off x="1181405" y="2619756"/>
            <a:ext cx="278160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포디움 및 마이크 스탠드 상태 확인</a:t>
            </a:r>
            <a:endParaRPr lang="en-US" sz="1100" dirty="0"/>
          </a:p>
        </p:txBody>
      </p:sp>
      <p:sp>
        <p:nvSpPr>
          <p:cNvPr id="22" name="Text 14"/>
          <p:cNvSpPr txBox="1"/>
          <p:nvPr/>
        </p:nvSpPr>
        <p:spPr>
          <a:xfrm>
            <a:off x="1181405" y="2848356"/>
            <a:ext cx="278160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행사용 의자 (VIP/일반용 형태 구분)</a:t>
            </a:r>
            <a:endParaRPr lang="en-US" sz="1100" dirty="0"/>
          </a:p>
        </p:txBody>
      </p:sp>
      <p:sp>
        <p:nvSpPr>
          <p:cNvPr id="23" name="Text 15"/>
          <p:cNvSpPr txBox="1"/>
          <p:nvPr/>
        </p:nvSpPr>
        <p:spPr>
          <a:xfrm>
            <a:off x="1181405" y="3076956"/>
            <a:ext cx="278160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원형/간이 테이블 및 테이블보 세팅</a:t>
            </a:r>
            <a:endParaRPr lang="en-US" sz="1100" dirty="0"/>
          </a:p>
        </p:txBody>
      </p:sp>
      <p:sp>
        <p:nvSpPr>
          <p:cNvPr id="24" name="Text 16"/>
          <p:cNvSpPr txBox="1"/>
          <p:nvPr/>
        </p:nvSpPr>
        <p:spPr>
          <a:xfrm>
            <a:off x="1181405" y="3305556"/>
            <a:ext cx="278160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강연자용 생수 및 컵 사전 비치</a:t>
            </a:r>
            <a:endParaRPr lang="en-US" sz="1100" dirty="0"/>
          </a:p>
        </p:txBody>
      </p:sp>
      <p:pic>
        <p:nvPicPr>
          <p:cNvPr id="25" name="Image 6" descr="preencoded.png"/>
          <p:cNvPicPr>
            <a:picLocks noChangeAspect="1"/>
          </p:cNvPicPr>
          <p:nvPr/>
        </p:nvPicPr>
        <p:blipFill>
          <a:blip r:embed="rId7"/>
          <a:srcRect t="-600" b="-600"/>
          <a:stretch/>
        </p:blipFill>
        <p:spPr>
          <a:xfrm>
            <a:off x="4843577" y="2162556"/>
            <a:ext cx="181051" cy="209398"/>
          </a:xfrm>
          <a:prstGeom prst="rect">
            <a:avLst/>
          </a:prstGeom>
        </p:spPr>
      </p:pic>
      <p:sp>
        <p:nvSpPr>
          <p:cNvPr id="26" name="Text 17"/>
          <p:cNvSpPr txBox="1"/>
          <p:nvPr/>
        </p:nvSpPr>
        <p:spPr>
          <a:xfrm>
            <a:off x="5315407" y="2124151"/>
            <a:ext cx="2345436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세팅 변경 타이밍</a:t>
            </a:r>
            <a:endParaRPr lang="en-US" sz="1500" dirty="0"/>
          </a:p>
        </p:txBody>
      </p:sp>
      <p:sp>
        <p:nvSpPr>
          <p:cNvPr id="27" name="Text 18"/>
          <p:cNvSpPr txBox="1"/>
          <p:nvPr/>
        </p:nvSpPr>
        <p:spPr>
          <a:xfrm>
            <a:off x="4895698" y="2619756"/>
            <a:ext cx="278160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식순표 기반 프로그램 전환 시간 숙지</a:t>
            </a:r>
            <a:endParaRPr lang="en-US" sz="1100" dirty="0"/>
          </a:p>
        </p:txBody>
      </p:sp>
      <p:sp>
        <p:nvSpPr>
          <p:cNvPr id="28" name="Text 19"/>
          <p:cNvSpPr txBox="1"/>
          <p:nvPr/>
        </p:nvSpPr>
        <p:spPr>
          <a:xfrm>
            <a:off x="4895698" y="2848356"/>
            <a:ext cx="278160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이전 순서 종료 직전 무대 측면 대기</a:t>
            </a:r>
            <a:endParaRPr lang="en-US" sz="1100" dirty="0"/>
          </a:p>
        </p:txBody>
      </p:sp>
      <p:sp>
        <p:nvSpPr>
          <p:cNvPr id="29" name="Text 20"/>
          <p:cNvSpPr txBox="1"/>
          <p:nvPr/>
        </p:nvSpPr>
        <p:spPr>
          <a:xfrm>
            <a:off x="4895698" y="3076956"/>
            <a:ext cx="278160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사회자 멘트에 맞춘 신속한 집기 이동</a:t>
            </a:r>
            <a:endParaRPr lang="en-US" sz="1100" dirty="0"/>
          </a:p>
        </p:txBody>
      </p:sp>
      <p:sp>
        <p:nvSpPr>
          <p:cNvPr id="30" name="Text 21"/>
          <p:cNvSpPr txBox="1"/>
          <p:nvPr/>
        </p:nvSpPr>
        <p:spPr>
          <a:xfrm>
            <a:off x="4895698" y="3305556"/>
            <a:ext cx="278160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사전/현장 리허설을 통한 동기화 점검</a:t>
            </a:r>
            <a:endParaRPr lang="en-US" sz="1100" dirty="0"/>
          </a:p>
        </p:txBody>
      </p:sp>
      <p:pic>
        <p:nvPicPr>
          <p:cNvPr id="31" name="Image 7" descr="preencoded.png"/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8529523" y="2171700"/>
            <a:ext cx="237744" cy="190195"/>
          </a:xfrm>
          <a:prstGeom prst="rect">
            <a:avLst/>
          </a:prstGeom>
        </p:spPr>
      </p:pic>
      <p:sp>
        <p:nvSpPr>
          <p:cNvPr id="32" name="Text 22"/>
          <p:cNvSpPr txBox="1"/>
          <p:nvPr/>
        </p:nvSpPr>
        <p:spPr>
          <a:xfrm>
            <a:off x="9029700" y="2124151"/>
            <a:ext cx="2345436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동선 최소화 원칙</a:t>
            </a:r>
            <a:endParaRPr lang="en-US" sz="1500" dirty="0"/>
          </a:p>
        </p:txBody>
      </p:sp>
      <p:sp>
        <p:nvSpPr>
          <p:cNvPr id="33" name="Text 23"/>
          <p:cNvSpPr txBox="1"/>
          <p:nvPr/>
        </p:nvSpPr>
        <p:spPr>
          <a:xfrm>
            <a:off x="8610905" y="2619756"/>
            <a:ext cx="2781605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무대 위 스태프 동선 최단 거리 설계</a:t>
            </a:r>
            <a:endParaRPr lang="en-US" sz="1000" dirty="0"/>
          </a:p>
        </p:txBody>
      </p:sp>
      <p:sp>
        <p:nvSpPr>
          <p:cNvPr id="34" name="Text 24"/>
          <p:cNvSpPr txBox="1"/>
          <p:nvPr/>
        </p:nvSpPr>
        <p:spPr>
          <a:xfrm>
            <a:off x="8610905" y="2832811"/>
            <a:ext cx="2781605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집기 이동 시 청중 시야 방해 최소화</a:t>
            </a:r>
            <a:endParaRPr lang="en-US" sz="1000" dirty="0"/>
          </a:p>
        </p:txBody>
      </p:sp>
      <p:sp>
        <p:nvSpPr>
          <p:cNvPr id="35" name="Text 25"/>
          <p:cNvSpPr txBox="1"/>
          <p:nvPr/>
        </p:nvSpPr>
        <p:spPr>
          <a:xfrm>
            <a:off x="8610905" y="3045866"/>
            <a:ext cx="2781605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발소리 및 소음이 발생하지 않도록 주의</a:t>
            </a:r>
            <a:endParaRPr lang="en-US" sz="1000" dirty="0"/>
          </a:p>
        </p:txBody>
      </p:sp>
      <p:sp>
        <p:nvSpPr>
          <p:cNvPr id="36" name="Text 26"/>
          <p:cNvSpPr txBox="1"/>
          <p:nvPr/>
        </p:nvSpPr>
        <p:spPr>
          <a:xfrm>
            <a:off x="8610905" y="3259836"/>
            <a:ext cx="2781605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전환 완료 후 즉시 지정된 대기석 복귀</a:t>
            </a:r>
            <a:endParaRPr lang="en-US" sz="1000" dirty="0"/>
          </a:p>
        </p:txBody>
      </p:sp>
      <p:pic>
        <p:nvPicPr>
          <p:cNvPr id="37" name="Image 8" descr="preencoded.png"/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1114654" y="4543654"/>
            <a:ext cx="209398" cy="209398"/>
          </a:xfrm>
          <a:prstGeom prst="rect">
            <a:avLst/>
          </a:prstGeom>
        </p:spPr>
      </p:pic>
      <p:sp>
        <p:nvSpPr>
          <p:cNvPr id="38" name="Text 27"/>
          <p:cNvSpPr txBox="1"/>
          <p:nvPr/>
        </p:nvSpPr>
        <p:spPr>
          <a:xfrm>
            <a:off x="1600200" y="4505249"/>
            <a:ext cx="8763610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[실전 사례] 326 토크콘서트 무대 세팅 프로세스</a:t>
            </a:r>
            <a:endParaRPr lang="en-US" sz="1500" dirty="0"/>
          </a:p>
        </p:txBody>
      </p:sp>
      <p:sp>
        <p:nvSpPr>
          <p:cNvPr id="39" name="Shape 28"/>
          <p:cNvSpPr/>
          <p:nvPr/>
        </p:nvSpPr>
        <p:spPr>
          <a:xfrm>
            <a:off x="990295" y="5000854"/>
            <a:ext cx="2438705" cy="1047902"/>
          </a:xfrm>
          <a:prstGeom prst="roundRect">
            <a:avLst>
              <a:gd name="adj" fmla="val 12692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40" name="Text 29"/>
          <p:cNvSpPr txBox="1"/>
          <p:nvPr/>
        </p:nvSpPr>
        <p:spPr>
          <a:xfrm>
            <a:off x="1152144" y="5162702"/>
            <a:ext cx="228417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2C5AA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① 식전공연</a:t>
            </a:r>
            <a:endParaRPr lang="en-US" sz="1200" dirty="0"/>
          </a:p>
        </p:txBody>
      </p:sp>
      <p:sp>
        <p:nvSpPr>
          <p:cNvPr id="41" name="Text 30"/>
          <p:cNvSpPr txBox="1"/>
          <p:nvPr/>
        </p:nvSpPr>
        <p:spPr>
          <a:xfrm>
            <a:off x="1152144" y="5467198"/>
            <a:ext cx="2190902" cy="4005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마이크 스탠드(유선) 및 공연자용 의자를 무대 중앙에 정확히 세팅</a:t>
            </a:r>
            <a:endParaRPr lang="en-US" sz="1000" dirty="0"/>
          </a:p>
        </p:txBody>
      </p:sp>
      <p:sp>
        <p:nvSpPr>
          <p:cNvPr id="42" name="Shape 31"/>
          <p:cNvSpPr/>
          <p:nvPr/>
        </p:nvSpPr>
        <p:spPr>
          <a:xfrm>
            <a:off x="3581705" y="5000854"/>
            <a:ext cx="2438705" cy="1047902"/>
          </a:xfrm>
          <a:prstGeom prst="roundRect">
            <a:avLst>
              <a:gd name="adj" fmla="val 12692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43" name="Text 32"/>
          <p:cNvSpPr txBox="1"/>
          <p:nvPr/>
        </p:nvSpPr>
        <p:spPr>
          <a:xfrm>
            <a:off x="3743554" y="5162702"/>
            <a:ext cx="219913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2C5AA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② 개회식 / 축사</a:t>
            </a:r>
            <a:endParaRPr lang="en-US" sz="1200" dirty="0"/>
          </a:p>
        </p:txBody>
      </p:sp>
      <p:sp>
        <p:nvSpPr>
          <p:cNvPr id="44" name="Text 33"/>
          <p:cNvSpPr txBox="1"/>
          <p:nvPr/>
        </p:nvSpPr>
        <p:spPr>
          <a:xfrm>
            <a:off x="3743554" y="5467198"/>
            <a:ext cx="2190902" cy="4005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의자 및 스탠드 철수. 무대 위를 비우고 사회자/축사자용 포디움만 유지</a:t>
            </a:r>
            <a:endParaRPr lang="en-US" sz="1000" dirty="0"/>
          </a:p>
        </p:txBody>
      </p:sp>
      <p:sp>
        <p:nvSpPr>
          <p:cNvPr id="45" name="Shape 34"/>
          <p:cNvSpPr/>
          <p:nvPr/>
        </p:nvSpPr>
        <p:spPr>
          <a:xfrm>
            <a:off x="6172200" y="5000854"/>
            <a:ext cx="2438705" cy="1047902"/>
          </a:xfrm>
          <a:prstGeom prst="roundRect">
            <a:avLst>
              <a:gd name="adj" fmla="val 12692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46" name="Text 35"/>
          <p:cNvSpPr txBox="1"/>
          <p:nvPr/>
        </p:nvSpPr>
        <p:spPr>
          <a:xfrm>
            <a:off x="6334049" y="5162702"/>
            <a:ext cx="228417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2C5AA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③ 메인 강연</a:t>
            </a:r>
            <a:endParaRPr lang="en-US" sz="1200" dirty="0"/>
          </a:p>
        </p:txBody>
      </p:sp>
      <p:sp>
        <p:nvSpPr>
          <p:cNvPr id="47" name="Text 36"/>
          <p:cNvSpPr txBox="1"/>
          <p:nvPr/>
        </p:nvSpPr>
        <p:spPr>
          <a:xfrm>
            <a:off x="6334049" y="5467198"/>
            <a:ext cx="2190902" cy="4005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대기실에서 강연자 의자, 간이 테이블 이동 및 연단에 생수 세팅</a:t>
            </a:r>
            <a:endParaRPr lang="en-US" sz="1000" dirty="0"/>
          </a:p>
        </p:txBody>
      </p:sp>
      <p:sp>
        <p:nvSpPr>
          <p:cNvPr id="48" name="Shape 37"/>
          <p:cNvSpPr/>
          <p:nvPr/>
        </p:nvSpPr>
        <p:spPr>
          <a:xfrm>
            <a:off x="8762695" y="5000854"/>
            <a:ext cx="2438705" cy="1047902"/>
          </a:xfrm>
          <a:prstGeom prst="roundRect">
            <a:avLst>
              <a:gd name="adj" fmla="val 12692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49" name="Text 38"/>
          <p:cNvSpPr txBox="1"/>
          <p:nvPr/>
        </p:nvSpPr>
        <p:spPr>
          <a:xfrm>
            <a:off x="8924544" y="5162702"/>
            <a:ext cx="219913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2C5AA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④ 질의응답 (Q&amp;A)</a:t>
            </a:r>
            <a:endParaRPr lang="en-US" sz="1200" dirty="0"/>
          </a:p>
        </p:txBody>
      </p:sp>
      <p:sp>
        <p:nvSpPr>
          <p:cNvPr id="50" name="Text 39"/>
          <p:cNvSpPr txBox="1"/>
          <p:nvPr/>
        </p:nvSpPr>
        <p:spPr>
          <a:xfrm>
            <a:off x="8924544" y="5467198"/>
            <a:ext cx="2190902" cy="4005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사회자용 의자 추가 배치 및 중앙으로 원탁 이동. 대담형 구조 완성</a:t>
            </a:r>
            <a:endParaRPr lang="en-US" sz="1000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4" name="Shape 2"/>
          <p:cNvSpPr/>
          <p:nvPr/>
        </p:nvSpPr>
        <p:spPr>
          <a:xfrm>
            <a:off x="761695" y="1809598"/>
            <a:ext cx="3258007" cy="2115007"/>
          </a:xfrm>
          <a:prstGeom prst="roundRect">
            <a:avLst>
              <a:gd name="adj" fmla="val 4674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5" name="Shape 3"/>
          <p:cNvSpPr/>
          <p:nvPr/>
        </p:nvSpPr>
        <p:spPr>
          <a:xfrm>
            <a:off x="4476902" y="1809598"/>
            <a:ext cx="3258007" cy="2115007"/>
          </a:xfrm>
          <a:prstGeom prst="roundRect">
            <a:avLst>
              <a:gd name="adj" fmla="val 4674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6" name="Shape 4"/>
          <p:cNvSpPr/>
          <p:nvPr/>
        </p:nvSpPr>
        <p:spPr>
          <a:xfrm>
            <a:off x="8191195" y="1809598"/>
            <a:ext cx="3258007" cy="2115007"/>
          </a:xfrm>
          <a:prstGeom prst="roundRect">
            <a:avLst>
              <a:gd name="adj" fmla="val 4674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7" name="Shape 5"/>
          <p:cNvSpPr/>
          <p:nvPr/>
        </p:nvSpPr>
        <p:spPr>
          <a:xfrm>
            <a:off x="761695" y="4190695"/>
            <a:ext cx="3258007" cy="2210105"/>
          </a:xfrm>
          <a:prstGeom prst="roundRect">
            <a:avLst>
              <a:gd name="adj" fmla="val 4280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8" name="Shape 6"/>
          <p:cNvSpPr/>
          <p:nvPr/>
        </p:nvSpPr>
        <p:spPr>
          <a:xfrm>
            <a:off x="4476902" y="4190695"/>
            <a:ext cx="3258007" cy="2210105"/>
          </a:xfrm>
          <a:prstGeom prst="roundRect">
            <a:avLst>
              <a:gd name="adj" fmla="val 4280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9" name="Shape 7"/>
          <p:cNvSpPr/>
          <p:nvPr/>
        </p:nvSpPr>
        <p:spPr>
          <a:xfrm>
            <a:off x="8191195" y="4190695"/>
            <a:ext cx="3258007" cy="2210105"/>
          </a:xfrm>
          <a:prstGeom prst="roundRect">
            <a:avLst>
              <a:gd name="adj" fmla="val 4280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pic>
        <p:nvPicPr>
          <p:cNvPr id="10" name="Image 0" descr="preencoded.png"/>
          <p:cNvPicPr>
            <a:picLocks noChangeAspect="1"/>
          </p:cNvPicPr>
          <p:nvPr/>
        </p:nvPicPr>
        <p:blipFill>
          <a:blip r:embed="rId2"/>
          <a:srcRect t="-395" b="-395"/>
          <a:stretch/>
        </p:blipFill>
        <p:spPr>
          <a:xfrm>
            <a:off x="761695" y="1809598"/>
            <a:ext cx="3238805" cy="38405"/>
          </a:xfrm>
          <a:prstGeom prst="rect">
            <a:avLst/>
          </a:prstGeom>
        </p:spPr>
      </p:pic>
      <p:sp>
        <p:nvSpPr>
          <p:cNvPr id="11" name="Shape 8"/>
          <p:cNvSpPr/>
          <p:nvPr/>
        </p:nvSpPr>
        <p:spPr>
          <a:xfrm>
            <a:off x="990295" y="2038198"/>
            <a:ext cx="457200" cy="457200"/>
          </a:xfrm>
          <a:prstGeom prst="ellipse">
            <a:avLst/>
          </a:prstGeom>
          <a:solidFill>
            <a:srgbClr val="EFF6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3"/>
          <a:srcRect t="-395" b="-395"/>
          <a:stretch/>
        </p:blipFill>
        <p:spPr>
          <a:xfrm>
            <a:off x="4476902" y="1809598"/>
            <a:ext cx="3238805" cy="38405"/>
          </a:xfrm>
          <a:prstGeom prst="rect">
            <a:avLst/>
          </a:prstGeom>
        </p:spPr>
      </p:pic>
      <p:sp>
        <p:nvSpPr>
          <p:cNvPr id="13" name="Shape 9"/>
          <p:cNvSpPr/>
          <p:nvPr/>
        </p:nvSpPr>
        <p:spPr>
          <a:xfrm>
            <a:off x="4705502" y="2038198"/>
            <a:ext cx="457200" cy="457200"/>
          </a:xfrm>
          <a:prstGeom prst="ellipse">
            <a:avLst/>
          </a:prstGeom>
          <a:solidFill>
            <a:srgbClr val="F0F9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14" name="Image 2" descr="preencoded.png"/>
          <p:cNvPicPr>
            <a:picLocks noChangeAspect="1"/>
          </p:cNvPicPr>
          <p:nvPr/>
        </p:nvPicPr>
        <p:blipFill>
          <a:blip r:embed="rId2"/>
          <a:srcRect t="-395" b="-395"/>
          <a:stretch/>
        </p:blipFill>
        <p:spPr>
          <a:xfrm>
            <a:off x="8191195" y="1809598"/>
            <a:ext cx="3238805" cy="38405"/>
          </a:xfrm>
          <a:prstGeom prst="rect">
            <a:avLst/>
          </a:prstGeom>
        </p:spPr>
      </p:pic>
      <p:sp>
        <p:nvSpPr>
          <p:cNvPr id="15" name="Shape 10"/>
          <p:cNvSpPr/>
          <p:nvPr/>
        </p:nvSpPr>
        <p:spPr>
          <a:xfrm>
            <a:off x="8419795" y="2038198"/>
            <a:ext cx="457200" cy="457200"/>
          </a:xfrm>
          <a:prstGeom prst="ellipse">
            <a:avLst/>
          </a:prstGeom>
          <a:solidFill>
            <a:srgbClr val="EFF6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16" name="Image 3" descr="preencoded.png"/>
          <p:cNvPicPr>
            <a:picLocks noChangeAspect="1"/>
          </p:cNvPicPr>
          <p:nvPr/>
        </p:nvPicPr>
        <p:blipFill>
          <a:blip r:embed="rId3"/>
          <a:srcRect t="-395" b="-395"/>
          <a:stretch/>
        </p:blipFill>
        <p:spPr>
          <a:xfrm>
            <a:off x="761695" y="4190695"/>
            <a:ext cx="3238805" cy="38405"/>
          </a:xfrm>
          <a:prstGeom prst="rect">
            <a:avLst/>
          </a:prstGeom>
        </p:spPr>
      </p:pic>
      <p:sp>
        <p:nvSpPr>
          <p:cNvPr id="17" name="Shape 11"/>
          <p:cNvSpPr/>
          <p:nvPr/>
        </p:nvSpPr>
        <p:spPr>
          <a:xfrm>
            <a:off x="990295" y="4419295"/>
            <a:ext cx="457200" cy="457200"/>
          </a:xfrm>
          <a:prstGeom prst="ellipse">
            <a:avLst/>
          </a:prstGeom>
          <a:solidFill>
            <a:srgbClr val="F0F9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18" name="Image 4" descr="preencoded.png"/>
          <p:cNvPicPr>
            <a:picLocks noChangeAspect="1"/>
          </p:cNvPicPr>
          <p:nvPr/>
        </p:nvPicPr>
        <p:blipFill>
          <a:blip r:embed="rId2"/>
          <a:srcRect t="-395" b="-395"/>
          <a:stretch/>
        </p:blipFill>
        <p:spPr>
          <a:xfrm>
            <a:off x="4476902" y="4190695"/>
            <a:ext cx="3238805" cy="38405"/>
          </a:xfrm>
          <a:prstGeom prst="rect">
            <a:avLst/>
          </a:prstGeom>
        </p:spPr>
      </p:pic>
      <p:sp>
        <p:nvSpPr>
          <p:cNvPr id="19" name="Shape 12"/>
          <p:cNvSpPr/>
          <p:nvPr/>
        </p:nvSpPr>
        <p:spPr>
          <a:xfrm>
            <a:off x="4705502" y="4419295"/>
            <a:ext cx="457200" cy="457200"/>
          </a:xfrm>
          <a:prstGeom prst="ellipse">
            <a:avLst/>
          </a:prstGeom>
          <a:solidFill>
            <a:srgbClr val="EFF6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20" name="Image 5" descr="preencoded.png"/>
          <p:cNvPicPr>
            <a:picLocks noChangeAspect="1"/>
          </p:cNvPicPr>
          <p:nvPr/>
        </p:nvPicPr>
        <p:blipFill>
          <a:blip r:embed="rId3"/>
          <a:srcRect t="-395" b="-395"/>
          <a:stretch/>
        </p:blipFill>
        <p:spPr>
          <a:xfrm>
            <a:off x="8191195" y="4190695"/>
            <a:ext cx="3238805" cy="38405"/>
          </a:xfrm>
          <a:prstGeom prst="rect">
            <a:avLst/>
          </a:prstGeom>
        </p:spPr>
      </p:pic>
      <p:sp>
        <p:nvSpPr>
          <p:cNvPr id="21" name="Shape 13"/>
          <p:cNvSpPr/>
          <p:nvPr/>
        </p:nvSpPr>
        <p:spPr>
          <a:xfrm>
            <a:off x="8419795" y="4419295"/>
            <a:ext cx="457200" cy="457200"/>
          </a:xfrm>
          <a:prstGeom prst="ellipse">
            <a:avLst/>
          </a:prstGeom>
          <a:solidFill>
            <a:srgbClr val="F0F9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22" name="Text 14"/>
          <p:cNvSpPr txBox="1"/>
          <p:nvPr/>
        </p:nvSpPr>
        <p:spPr>
          <a:xfrm>
            <a:off x="761695" y="476402"/>
            <a:ext cx="8763610" cy="4672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500" b="1" kern="0" spc="-75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역할별 가이드: 사진/영상 담당</a:t>
            </a:r>
            <a:endParaRPr lang="en-US" sz="2500" dirty="0"/>
          </a:p>
        </p:txBody>
      </p:sp>
      <p:pic>
        <p:nvPicPr>
          <p:cNvPr id="23" name="Image 6" descr="preencoded.png"/>
          <p:cNvPicPr>
            <a:picLocks noChangeAspect="1"/>
          </p:cNvPicPr>
          <p:nvPr/>
        </p:nvPicPr>
        <p:blipFill>
          <a:blip r:embed="rId4"/>
          <a:srcRect t="-400" b="-400"/>
          <a:stretch/>
        </p:blipFill>
        <p:spPr>
          <a:xfrm>
            <a:off x="761695" y="1047902"/>
            <a:ext cx="571500" cy="38405"/>
          </a:xfrm>
          <a:prstGeom prst="rect">
            <a:avLst/>
          </a:prstGeom>
        </p:spPr>
      </p:pic>
      <p:sp>
        <p:nvSpPr>
          <p:cNvPr id="24" name="Text 15"/>
          <p:cNvSpPr txBox="1"/>
          <p:nvPr/>
        </p:nvSpPr>
        <p:spPr>
          <a:xfrm>
            <a:off x="761695" y="1238098"/>
            <a:ext cx="10858500" cy="2478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kern="0" spc="-37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행사의 가치를 기록으로 남기는 촬영 스태프의 상세 업무 지침 및 실전 사례별 노하우입니다.</a:t>
            </a:r>
            <a:endParaRPr lang="en-US" sz="1300" dirty="0"/>
          </a:p>
        </p:txBody>
      </p:sp>
      <p:pic>
        <p:nvPicPr>
          <p:cNvPr id="25" name="Image 7" descr="preencoded.png"/>
          <p:cNvPicPr>
            <a:picLocks noChangeAspect="1"/>
          </p:cNvPicPr>
          <p:nvPr/>
        </p:nvPicPr>
        <p:blipFill>
          <a:blip r:embed="rId5"/>
          <a:srcRect l="-461" r="-461"/>
          <a:stretch/>
        </p:blipFill>
        <p:spPr>
          <a:xfrm>
            <a:off x="1100023" y="2162556"/>
            <a:ext cx="237744" cy="209398"/>
          </a:xfrm>
          <a:prstGeom prst="rect">
            <a:avLst/>
          </a:prstGeom>
        </p:spPr>
      </p:pic>
      <p:sp>
        <p:nvSpPr>
          <p:cNvPr id="26" name="Text 16"/>
          <p:cNvSpPr txBox="1"/>
          <p:nvPr/>
        </p:nvSpPr>
        <p:spPr>
          <a:xfrm>
            <a:off x="1600200" y="2124151"/>
            <a:ext cx="2345436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① 사전 필수 체크</a:t>
            </a:r>
            <a:endParaRPr lang="en-US" sz="1500" dirty="0"/>
          </a:p>
        </p:txBody>
      </p:sp>
      <p:sp>
        <p:nvSpPr>
          <p:cNvPr id="27" name="Text 17"/>
          <p:cNvSpPr txBox="1"/>
          <p:nvPr/>
        </p:nvSpPr>
        <p:spPr>
          <a:xfrm>
            <a:off x="1181405" y="2619756"/>
            <a:ext cx="28575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기기 배터리 완충 및 여분 배터리 준비</a:t>
            </a:r>
            <a:endParaRPr lang="en-US" sz="1100" dirty="0"/>
          </a:p>
        </p:txBody>
      </p:sp>
      <p:sp>
        <p:nvSpPr>
          <p:cNvPr id="28" name="Text 18"/>
          <p:cNvSpPr txBox="1"/>
          <p:nvPr/>
        </p:nvSpPr>
        <p:spPr>
          <a:xfrm>
            <a:off x="1181405" y="2848356"/>
            <a:ext cx="28575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메모리카드 포맷 및 충분한 용량 확보</a:t>
            </a:r>
            <a:endParaRPr lang="en-US" sz="1100" dirty="0"/>
          </a:p>
        </p:txBody>
      </p:sp>
      <p:sp>
        <p:nvSpPr>
          <p:cNvPr id="29" name="Text 19"/>
          <p:cNvSpPr txBox="1"/>
          <p:nvPr/>
        </p:nvSpPr>
        <p:spPr>
          <a:xfrm>
            <a:off x="1181405" y="3076956"/>
            <a:ext cx="28575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행사장 조명에 맞춘 화이트밸런스 세팅</a:t>
            </a:r>
            <a:endParaRPr lang="en-US" sz="1100" dirty="0"/>
          </a:p>
        </p:txBody>
      </p:sp>
      <p:sp>
        <p:nvSpPr>
          <p:cNvPr id="30" name="Text 20"/>
          <p:cNvSpPr txBox="1"/>
          <p:nvPr/>
        </p:nvSpPr>
        <p:spPr>
          <a:xfrm>
            <a:off x="1181405" y="3305556"/>
            <a:ext cx="28575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카메라 무음 모드 설정 및 플래시 끄기</a:t>
            </a:r>
            <a:endParaRPr lang="en-US" sz="1100" dirty="0"/>
          </a:p>
        </p:txBody>
      </p:sp>
      <p:pic>
        <p:nvPicPr>
          <p:cNvPr id="31" name="Image 8" descr="preencoded.png"/>
          <p:cNvPicPr>
            <a:picLocks noChangeAspect="1"/>
          </p:cNvPicPr>
          <p:nvPr/>
        </p:nvPicPr>
        <p:blipFill>
          <a:blip r:embed="rId6"/>
          <a:srcRect l="-1528" r="-1528"/>
          <a:stretch/>
        </p:blipFill>
        <p:spPr>
          <a:xfrm>
            <a:off x="4852721" y="2162556"/>
            <a:ext cx="161849" cy="209398"/>
          </a:xfrm>
          <a:prstGeom prst="rect">
            <a:avLst/>
          </a:prstGeom>
        </p:spPr>
      </p:pic>
      <p:sp>
        <p:nvSpPr>
          <p:cNvPr id="32" name="Text 21"/>
          <p:cNvSpPr txBox="1"/>
          <p:nvPr/>
        </p:nvSpPr>
        <p:spPr>
          <a:xfrm>
            <a:off x="5315407" y="2124151"/>
            <a:ext cx="2345436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② 기본 촬영 루틴</a:t>
            </a:r>
            <a:endParaRPr lang="en-US" sz="1500" dirty="0"/>
          </a:p>
        </p:txBody>
      </p:sp>
      <p:sp>
        <p:nvSpPr>
          <p:cNvPr id="33" name="Text 22"/>
          <p:cNvSpPr txBox="1"/>
          <p:nvPr/>
        </p:nvSpPr>
        <p:spPr>
          <a:xfrm>
            <a:off x="4895698" y="2619756"/>
            <a:ext cx="28575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입장 전 빈 식장 및 세팅 완료 전경 컷</a:t>
            </a:r>
            <a:endParaRPr lang="en-US" sz="1100" dirty="0"/>
          </a:p>
        </p:txBody>
      </p:sp>
      <p:sp>
        <p:nvSpPr>
          <p:cNvPr id="34" name="Text 23"/>
          <p:cNvSpPr txBox="1"/>
          <p:nvPr/>
        </p:nvSpPr>
        <p:spPr>
          <a:xfrm>
            <a:off x="4895698" y="2848356"/>
            <a:ext cx="28575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오프닝 및 식전 공연 등 현장 스케치</a:t>
            </a:r>
            <a:endParaRPr lang="en-US" sz="1100" dirty="0"/>
          </a:p>
        </p:txBody>
      </p:sp>
      <p:sp>
        <p:nvSpPr>
          <p:cNvPr id="35" name="Text 24"/>
          <p:cNvSpPr txBox="1"/>
          <p:nvPr/>
        </p:nvSpPr>
        <p:spPr>
          <a:xfrm>
            <a:off x="4895698" y="3076956"/>
            <a:ext cx="28575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핵심 순간(연사 발언, 질의응답) 포착</a:t>
            </a:r>
            <a:endParaRPr lang="en-US" sz="1100" dirty="0"/>
          </a:p>
        </p:txBody>
      </p:sp>
      <p:sp>
        <p:nvSpPr>
          <p:cNvPr id="36" name="Text 25"/>
          <p:cNvSpPr txBox="1"/>
          <p:nvPr/>
        </p:nvSpPr>
        <p:spPr>
          <a:xfrm>
            <a:off x="4895698" y="3305556"/>
            <a:ext cx="28575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클로징 멘트 및 단체 기념사진 확보</a:t>
            </a:r>
            <a:endParaRPr lang="en-US" sz="1100" dirty="0"/>
          </a:p>
        </p:txBody>
      </p:sp>
      <p:pic>
        <p:nvPicPr>
          <p:cNvPr id="37" name="Image 9" descr="preencoded.png"/>
          <p:cNvPicPr>
            <a:picLocks noChangeAspect="1"/>
          </p:cNvPicPr>
          <p:nvPr/>
        </p:nvPicPr>
        <p:blipFill>
          <a:blip r:embed="rId7"/>
          <a:srcRect t="-600" b="-600"/>
          <a:stretch/>
        </p:blipFill>
        <p:spPr>
          <a:xfrm>
            <a:off x="8557870" y="2162556"/>
            <a:ext cx="181051" cy="209398"/>
          </a:xfrm>
          <a:prstGeom prst="rect">
            <a:avLst/>
          </a:prstGeom>
        </p:spPr>
      </p:pic>
      <p:sp>
        <p:nvSpPr>
          <p:cNvPr id="38" name="Text 26"/>
          <p:cNvSpPr txBox="1"/>
          <p:nvPr/>
        </p:nvSpPr>
        <p:spPr>
          <a:xfrm>
            <a:off x="9029700" y="2124151"/>
            <a:ext cx="2258568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③ 필수 컷: 연사/VIP</a:t>
            </a:r>
            <a:endParaRPr lang="en-US" sz="1500" dirty="0"/>
          </a:p>
        </p:txBody>
      </p:sp>
      <p:sp>
        <p:nvSpPr>
          <p:cNvPr id="39" name="Text 27"/>
          <p:cNvSpPr txBox="1"/>
          <p:nvPr/>
        </p:nvSpPr>
        <p:spPr>
          <a:xfrm>
            <a:off x="8610905" y="2619756"/>
            <a:ext cx="28575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강연자 및 축사자의 안정적인 클로즈업</a:t>
            </a:r>
            <a:endParaRPr lang="en-US" sz="1000" dirty="0"/>
          </a:p>
        </p:txBody>
      </p:sp>
      <p:sp>
        <p:nvSpPr>
          <p:cNvPr id="40" name="Text 28"/>
          <p:cNvSpPr txBox="1"/>
          <p:nvPr/>
        </p:nvSpPr>
        <p:spPr>
          <a:xfrm>
            <a:off x="8610905" y="2840126"/>
            <a:ext cx="28575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포디움 등/퇴장 및 열정적인 발언 모습</a:t>
            </a:r>
            <a:endParaRPr lang="en-US" sz="1000" dirty="0"/>
          </a:p>
        </p:txBody>
      </p:sp>
      <p:sp>
        <p:nvSpPr>
          <p:cNvPr id="41" name="Text 29"/>
          <p:cNvSpPr txBox="1"/>
          <p:nvPr/>
        </p:nvSpPr>
        <p:spPr>
          <a:xfrm>
            <a:off x="8610905" y="3061411"/>
            <a:ext cx="28575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질의응답 시 청중과 소통하는 투샷 구도</a:t>
            </a:r>
            <a:endParaRPr lang="en-US" sz="1000" dirty="0"/>
          </a:p>
        </p:txBody>
      </p:sp>
      <p:sp>
        <p:nvSpPr>
          <p:cNvPr id="42" name="Text 30"/>
          <p:cNvSpPr txBox="1"/>
          <p:nvPr/>
        </p:nvSpPr>
        <p:spPr>
          <a:xfrm>
            <a:off x="8610905" y="3282696"/>
            <a:ext cx="28575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VIP 인사 간의 자연스러운 네트워킹 장면</a:t>
            </a:r>
            <a:endParaRPr lang="en-US" sz="1000" dirty="0"/>
          </a:p>
        </p:txBody>
      </p:sp>
      <p:pic>
        <p:nvPicPr>
          <p:cNvPr id="43" name="Image 10" descr="preencoded.png"/>
          <p:cNvPicPr>
            <a:picLocks noChangeAspect="1"/>
          </p:cNvPicPr>
          <p:nvPr/>
        </p:nvPicPr>
        <p:blipFill>
          <a:blip r:embed="rId8"/>
          <a:srcRect l="-1004" r="-1004"/>
          <a:stretch/>
        </p:blipFill>
        <p:spPr>
          <a:xfrm>
            <a:off x="1086307" y="4543654"/>
            <a:ext cx="267005" cy="209398"/>
          </a:xfrm>
          <a:prstGeom prst="rect">
            <a:avLst/>
          </a:prstGeom>
        </p:spPr>
      </p:pic>
      <p:sp>
        <p:nvSpPr>
          <p:cNvPr id="44" name="Text 31"/>
          <p:cNvSpPr txBox="1"/>
          <p:nvPr/>
        </p:nvSpPr>
        <p:spPr>
          <a:xfrm>
            <a:off x="1600200" y="4505249"/>
            <a:ext cx="2345436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④ 필수 컷: 청중/전경</a:t>
            </a:r>
            <a:endParaRPr lang="en-US" sz="1500" dirty="0"/>
          </a:p>
        </p:txBody>
      </p:sp>
      <p:sp>
        <p:nvSpPr>
          <p:cNvPr id="45" name="Text 32"/>
          <p:cNvSpPr txBox="1"/>
          <p:nvPr/>
        </p:nvSpPr>
        <p:spPr>
          <a:xfrm>
            <a:off x="1181405" y="5000854"/>
            <a:ext cx="28575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행사장 전체 규모가 돋보이는 와이드 컷</a:t>
            </a:r>
            <a:endParaRPr lang="en-US" sz="1100" dirty="0"/>
          </a:p>
        </p:txBody>
      </p:sp>
      <p:sp>
        <p:nvSpPr>
          <p:cNvPr id="46" name="Text 33"/>
          <p:cNvSpPr txBox="1"/>
          <p:nvPr/>
        </p:nvSpPr>
        <p:spPr>
          <a:xfrm>
            <a:off x="1181405" y="5229454"/>
            <a:ext cx="29855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만석 시 청중석 뒷모습 중심의 꽉 찬 전경</a:t>
            </a:r>
            <a:endParaRPr lang="en-US" sz="1100" dirty="0"/>
          </a:p>
        </p:txBody>
      </p:sp>
      <p:sp>
        <p:nvSpPr>
          <p:cNvPr id="47" name="Text 34"/>
          <p:cNvSpPr txBox="1"/>
          <p:nvPr/>
        </p:nvSpPr>
        <p:spPr>
          <a:xfrm>
            <a:off x="1181405" y="5458054"/>
            <a:ext cx="2951683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행사에 집중하거나 박수 치는 관객 리액션</a:t>
            </a:r>
            <a:endParaRPr lang="en-US" sz="1100" dirty="0"/>
          </a:p>
        </p:txBody>
      </p:sp>
      <p:sp>
        <p:nvSpPr>
          <p:cNvPr id="48" name="Text 35"/>
          <p:cNvSpPr txBox="1"/>
          <p:nvPr/>
        </p:nvSpPr>
        <p:spPr>
          <a:xfrm>
            <a:off x="1181405" y="5686654"/>
            <a:ext cx="28575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안내데스크에서의 참석자 맞이 스케치</a:t>
            </a:r>
            <a:endParaRPr lang="en-US" sz="1100" dirty="0"/>
          </a:p>
        </p:txBody>
      </p:sp>
      <p:pic>
        <p:nvPicPr>
          <p:cNvPr id="49" name="Image 11" descr="preencoded.png"/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4828946" y="4543654"/>
            <a:ext cx="209398" cy="209398"/>
          </a:xfrm>
          <a:prstGeom prst="rect">
            <a:avLst/>
          </a:prstGeom>
        </p:spPr>
      </p:pic>
      <p:sp>
        <p:nvSpPr>
          <p:cNvPr id="50" name="Text 36"/>
          <p:cNvSpPr txBox="1"/>
          <p:nvPr/>
        </p:nvSpPr>
        <p:spPr>
          <a:xfrm>
            <a:off x="5315407" y="4505249"/>
            <a:ext cx="2258568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⑤ 실전: 326 행사</a:t>
            </a:r>
            <a:endParaRPr lang="en-US" sz="1500" dirty="0"/>
          </a:p>
        </p:txBody>
      </p:sp>
      <p:sp>
        <p:nvSpPr>
          <p:cNvPr id="51" name="Text 37"/>
          <p:cNvSpPr txBox="1"/>
          <p:nvPr/>
        </p:nvSpPr>
        <p:spPr>
          <a:xfrm>
            <a:off x="4895698" y="5000854"/>
            <a:ext cx="3057754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70명 중형 행사장 내 관객 동선 방해 최소화</a:t>
            </a:r>
            <a:endParaRPr lang="en-US" sz="1000" dirty="0"/>
          </a:p>
        </p:txBody>
      </p:sp>
      <p:sp>
        <p:nvSpPr>
          <p:cNvPr id="52" name="Text 38"/>
          <p:cNvSpPr txBox="1"/>
          <p:nvPr/>
        </p:nvSpPr>
        <p:spPr>
          <a:xfrm>
            <a:off x="4895698" y="5207508"/>
            <a:ext cx="3057754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강연자-사회자가 나란히 앉은 Q&amp;A 구도 확보</a:t>
            </a:r>
            <a:endParaRPr lang="en-US" sz="1000" dirty="0"/>
          </a:p>
        </p:txBody>
      </p:sp>
      <p:sp>
        <p:nvSpPr>
          <p:cNvPr id="53" name="Text 39"/>
          <p:cNvSpPr txBox="1"/>
          <p:nvPr/>
        </p:nvSpPr>
        <p:spPr>
          <a:xfrm>
            <a:off x="4895698" y="5415077"/>
            <a:ext cx="3075127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메인 현수막과 배너가 잘 보이도록 배경 세팅</a:t>
            </a:r>
            <a:endParaRPr lang="en-US" sz="1000" dirty="0"/>
          </a:p>
        </p:txBody>
      </p:sp>
      <p:sp>
        <p:nvSpPr>
          <p:cNvPr id="54" name="Text 40"/>
          <p:cNvSpPr txBox="1"/>
          <p:nvPr/>
        </p:nvSpPr>
        <p:spPr>
          <a:xfrm>
            <a:off x="4895698" y="5621731"/>
            <a:ext cx="3240634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단체사진 촬영 시 명확한 포즈(하트 등) 디렉팅</a:t>
            </a:r>
            <a:endParaRPr lang="en-US" sz="1000" dirty="0"/>
          </a:p>
        </p:txBody>
      </p:sp>
      <p:pic>
        <p:nvPicPr>
          <p:cNvPr id="55" name="Image 12" descr="preencoded.png"/>
          <p:cNvPicPr>
            <a:picLocks noChangeAspect="1"/>
          </p:cNvPicPr>
          <p:nvPr/>
        </p:nvPicPr>
        <p:blipFill>
          <a:blip r:embed="rId10"/>
          <a:srcRect l="-461" r="-461"/>
          <a:stretch/>
        </p:blipFill>
        <p:spPr>
          <a:xfrm>
            <a:off x="8529523" y="4543654"/>
            <a:ext cx="237744" cy="209398"/>
          </a:xfrm>
          <a:prstGeom prst="rect">
            <a:avLst/>
          </a:prstGeom>
        </p:spPr>
      </p:pic>
      <p:sp>
        <p:nvSpPr>
          <p:cNvPr id="56" name="Text 41"/>
          <p:cNvSpPr txBox="1"/>
          <p:nvPr/>
        </p:nvSpPr>
        <p:spPr>
          <a:xfrm>
            <a:off x="9029700" y="4505249"/>
            <a:ext cx="2345436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⑥ 실전: 멘토극장</a:t>
            </a:r>
            <a:endParaRPr lang="en-US" sz="1500" dirty="0"/>
          </a:p>
        </p:txBody>
      </p:sp>
      <p:sp>
        <p:nvSpPr>
          <p:cNvPr id="57" name="Text 42"/>
          <p:cNvSpPr txBox="1"/>
          <p:nvPr/>
        </p:nvSpPr>
        <p:spPr>
          <a:xfrm>
            <a:off x="8610905" y="5000854"/>
            <a:ext cx="3108046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45명 소규모 특성을 살린 친밀한 밀착형 구도</a:t>
            </a:r>
            <a:endParaRPr lang="en-US" sz="1000" dirty="0"/>
          </a:p>
        </p:txBody>
      </p:sp>
      <p:sp>
        <p:nvSpPr>
          <p:cNvPr id="58" name="Text 43"/>
          <p:cNvSpPr txBox="1"/>
          <p:nvPr/>
        </p:nvSpPr>
        <p:spPr>
          <a:xfrm>
            <a:off x="8610905" y="5207508"/>
            <a:ext cx="3075127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선물 증정식 중 참석자의 감동적인 표정 포착</a:t>
            </a:r>
            <a:endParaRPr lang="en-US" sz="1000" dirty="0"/>
          </a:p>
        </p:txBody>
      </p:sp>
      <p:sp>
        <p:nvSpPr>
          <p:cNvPr id="59" name="Text 44"/>
          <p:cNvSpPr txBox="1"/>
          <p:nvPr/>
        </p:nvSpPr>
        <p:spPr>
          <a:xfrm>
            <a:off x="8610905" y="5415077"/>
            <a:ext cx="285750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주요 식순 BGM 타이밍에 맞춘 영상 기록</a:t>
            </a:r>
            <a:endParaRPr lang="en-US" sz="1000" dirty="0"/>
          </a:p>
        </p:txBody>
      </p:sp>
      <p:sp>
        <p:nvSpPr>
          <p:cNvPr id="60" name="Text 45"/>
          <p:cNvSpPr txBox="1"/>
          <p:nvPr/>
        </p:nvSpPr>
        <p:spPr>
          <a:xfrm>
            <a:off x="8610905" y="5621731"/>
            <a:ext cx="3024835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행사 종료 후 선별된 청중 소감 인터뷰 촬영</a:t>
            </a:r>
            <a:endParaRPr lang="en-US" sz="1000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12191695" cy="1238098"/>
          </a:xfrm>
          <a:prstGeom prst="rect">
            <a:avLst/>
          </a:prstGeom>
          <a:solidFill>
            <a:srgbClr val="1E3A5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2"/>
          <a:srcRect t="-401" b="-401"/>
          <a:stretch/>
        </p:blipFill>
        <p:spPr>
          <a:xfrm>
            <a:off x="0" y="1238098"/>
            <a:ext cx="12191695" cy="38405"/>
          </a:xfrm>
          <a:prstGeom prst="rect">
            <a:avLst/>
          </a:prstGeom>
        </p:spPr>
      </p:pic>
      <p:pic>
        <p:nvPicPr>
          <p:cNvPr id="6" name="Image 1" descr="preencoded.png"/>
          <p:cNvPicPr>
            <a:picLocks noChangeAspect="1"/>
          </p:cNvPicPr>
          <p:nvPr/>
        </p:nvPicPr>
        <p:blipFill>
          <a:blip r:embed="rId3"/>
          <a:srcRect t="-398" b="-398"/>
          <a:stretch/>
        </p:blipFill>
        <p:spPr>
          <a:xfrm>
            <a:off x="1047902" y="3400654"/>
            <a:ext cx="10096805" cy="57607"/>
          </a:xfrm>
          <a:prstGeom prst="rect">
            <a:avLst/>
          </a:prstGeom>
        </p:spPr>
      </p:pic>
      <p:pic>
        <p:nvPicPr>
          <p:cNvPr id="7" name="Image 2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714146" y="1904695"/>
            <a:ext cx="666598" cy="666598"/>
          </a:xfrm>
          <a:prstGeom prst="rect">
            <a:avLst/>
          </a:prstGeom>
        </p:spPr>
      </p:pic>
      <p:pic>
        <p:nvPicPr>
          <p:cNvPr id="8" name="Image 3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2734056" y="1904695"/>
            <a:ext cx="666598" cy="666598"/>
          </a:xfrm>
          <a:prstGeom prst="rect">
            <a:avLst/>
          </a:prstGeom>
        </p:spPr>
      </p:pic>
      <p:pic>
        <p:nvPicPr>
          <p:cNvPr id="9" name="Image 4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4753051" y="1904695"/>
            <a:ext cx="666598" cy="666598"/>
          </a:xfrm>
          <a:prstGeom prst="rect">
            <a:avLst/>
          </a:prstGeom>
        </p:spPr>
      </p:pic>
      <p:pic>
        <p:nvPicPr>
          <p:cNvPr id="10" name="Image 5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6772046" y="1904695"/>
            <a:ext cx="666598" cy="666598"/>
          </a:xfrm>
          <a:prstGeom prst="rect">
            <a:avLst/>
          </a:prstGeom>
        </p:spPr>
      </p:pic>
      <p:pic>
        <p:nvPicPr>
          <p:cNvPr id="11" name="Image 6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8791956" y="1904695"/>
            <a:ext cx="666598" cy="666598"/>
          </a:xfrm>
          <a:prstGeom prst="rect">
            <a:avLst/>
          </a:prstGeom>
        </p:spPr>
      </p:pic>
      <p:pic>
        <p:nvPicPr>
          <p:cNvPr id="12" name="Image 7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10810951" y="1904695"/>
            <a:ext cx="666598" cy="666598"/>
          </a:xfrm>
          <a:prstGeom prst="rect">
            <a:avLst/>
          </a:prstGeom>
        </p:spPr>
      </p:pic>
      <p:pic>
        <p:nvPicPr>
          <p:cNvPr id="13" name="Image 8" descr="preencoded.png"/>
          <p:cNvPicPr>
            <a:picLocks noChangeAspect="1"/>
          </p:cNvPicPr>
          <p:nvPr/>
        </p:nvPicPr>
        <p:blipFill>
          <a:blip r:embed="rId6"/>
          <a:srcRect l="-2083" r="-2083"/>
          <a:stretch/>
        </p:blipFill>
        <p:spPr>
          <a:xfrm>
            <a:off x="761695" y="6286500"/>
            <a:ext cx="10668305" cy="9144"/>
          </a:xfrm>
          <a:prstGeom prst="rect">
            <a:avLst/>
          </a:prstGeom>
        </p:spPr>
      </p:pic>
      <p:pic>
        <p:nvPicPr>
          <p:cNvPr id="14" name="Image 9" descr="preencoded.png"/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619049" y="3000146"/>
            <a:ext cx="857707" cy="857707"/>
          </a:xfrm>
          <a:prstGeom prst="rect">
            <a:avLst/>
          </a:prstGeom>
        </p:spPr>
      </p:pic>
      <p:pic>
        <p:nvPicPr>
          <p:cNvPr id="15" name="Image 10" descr="preencoded.png"/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2638044" y="3000146"/>
            <a:ext cx="857707" cy="857707"/>
          </a:xfrm>
          <a:prstGeom prst="rect">
            <a:avLst/>
          </a:prstGeom>
        </p:spPr>
      </p:pic>
      <p:pic>
        <p:nvPicPr>
          <p:cNvPr id="16" name="Image 11" descr="preencoded.png"/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4657954" y="3000146"/>
            <a:ext cx="857707" cy="857707"/>
          </a:xfrm>
          <a:prstGeom prst="rect">
            <a:avLst/>
          </a:prstGeom>
        </p:spPr>
      </p:pic>
      <p:pic>
        <p:nvPicPr>
          <p:cNvPr id="17" name="Image 12" descr="preencoded.png"/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6676949" y="3000146"/>
            <a:ext cx="857707" cy="857707"/>
          </a:xfrm>
          <a:prstGeom prst="rect">
            <a:avLst/>
          </a:prstGeom>
        </p:spPr>
      </p:pic>
      <p:pic>
        <p:nvPicPr>
          <p:cNvPr id="18" name="Image 13" descr="preencoded.png"/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8695944" y="3000146"/>
            <a:ext cx="857707" cy="857707"/>
          </a:xfrm>
          <a:prstGeom prst="rect">
            <a:avLst/>
          </a:prstGeom>
        </p:spPr>
      </p:pic>
      <p:pic>
        <p:nvPicPr>
          <p:cNvPr id="19" name="Image 14" descr="preencoded.png"/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10715854" y="3000146"/>
            <a:ext cx="857707" cy="857707"/>
          </a:xfrm>
          <a:prstGeom prst="rect">
            <a:avLst/>
          </a:prstGeom>
        </p:spPr>
      </p:pic>
      <p:sp>
        <p:nvSpPr>
          <p:cNvPr id="20" name="Text 3"/>
          <p:cNvSpPr txBox="1"/>
          <p:nvPr/>
        </p:nvSpPr>
        <p:spPr>
          <a:xfrm>
            <a:off x="761695" y="333756"/>
            <a:ext cx="10858500" cy="5239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kern="0" spc="-75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Part 4. 도구 &amp; 참고자료 </a:t>
            </a:r>
            <a:r>
              <a:rPr lang="en-US" sz="2800" b="1" kern="0" spc="-75" dirty="0">
                <a:solidFill>
                  <a:srgbClr val="94A3B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|</a:t>
            </a:r>
            <a:r>
              <a:rPr lang="en-US" sz="2800" b="1" kern="0" spc="-75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타임라인 템플릿</a:t>
            </a:r>
            <a:endParaRPr lang="en-US" sz="2800" dirty="0"/>
          </a:p>
        </p:txBody>
      </p:sp>
      <p:sp>
        <p:nvSpPr>
          <p:cNvPr id="21" name="Text 4"/>
          <p:cNvSpPr txBox="1"/>
          <p:nvPr/>
        </p:nvSpPr>
        <p:spPr>
          <a:xfrm>
            <a:off x="761695" y="875995"/>
            <a:ext cx="781080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kern="0" spc="38" dirty="0">
                <a:solidFill>
                  <a:srgbClr val="CBD5E1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326 타임라인 기반 범용 주차별 할 일 도표 (복사 후 행사별 커스터마이즈)</a:t>
            </a:r>
            <a:endParaRPr lang="en-US" sz="1200" dirty="0"/>
          </a:p>
        </p:txBody>
      </p:sp>
      <p:pic>
        <p:nvPicPr>
          <p:cNvPr id="22" name="Image 15" descr="preencoded.png"/>
          <p:cNvPicPr>
            <a:picLocks noChangeAspect="1"/>
          </p:cNvPicPr>
          <p:nvPr/>
        </p:nvPicPr>
        <p:blipFill>
          <a:blip r:embed="rId9"/>
          <a:srcRect l="-1118" r="-1118"/>
          <a:stretch/>
        </p:blipFill>
        <p:spPr>
          <a:xfrm>
            <a:off x="938174" y="2095805"/>
            <a:ext cx="219456" cy="286207"/>
          </a:xfrm>
          <a:prstGeom prst="rect">
            <a:avLst/>
          </a:prstGeom>
        </p:spPr>
      </p:pic>
      <p:sp>
        <p:nvSpPr>
          <p:cNvPr id="23" name="Text 5"/>
          <p:cNvSpPr txBox="1"/>
          <p:nvPr/>
        </p:nvSpPr>
        <p:spPr>
          <a:xfrm>
            <a:off x="580644" y="3000146"/>
            <a:ext cx="933602" cy="8577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kern="0" spc="-37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D-30</a:t>
            </a:r>
            <a:endParaRPr lang="en-US" sz="1300" dirty="0"/>
          </a:p>
        </p:txBody>
      </p:sp>
      <p:sp>
        <p:nvSpPr>
          <p:cNvPr id="24" name="Text 6"/>
          <p:cNvSpPr txBox="1"/>
          <p:nvPr/>
        </p:nvSpPr>
        <p:spPr>
          <a:xfrm>
            <a:off x="121615" y="4095598"/>
            <a:ext cx="1851660" cy="2478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기획 단계</a:t>
            </a:r>
            <a:endParaRPr lang="en-US" sz="1300" dirty="0"/>
          </a:p>
        </p:txBody>
      </p:sp>
      <p:sp>
        <p:nvSpPr>
          <p:cNvPr id="25" name="Text 7"/>
          <p:cNvSpPr txBox="1"/>
          <p:nvPr/>
        </p:nvSpPr>
        <p:spPr>
          <a:xfrm>
            <a:off x="590702" y="4457700"/>
            <a:ext cx="1436522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기획안 착수</a:t>
            </a:r>
            <a:endParaRPr lang="en-US" sz="1100" dirty="0"/>
          </a:p>
        </p:txBody>
      </p:sp>
      <p:pic>
        <p:nvPicPr>
          <p:cNvPr id="26" name="Image 16" descr="preencoded.png"/>
          <p:cNvPicPr>
            <a:picLocks noChangeAspect="1"/>
          </p:cNvPicPr>
          <p:nvPr/>
        </p:nvPicPr>
        <p:blipFill>
          <a:blip r:embed="rId10"/>
          <a:srcRect t="-43" b="-43"/>
          <a:stretch/>
        </p:blipFill>
        <p:spPr>
          <a:xfrm>
            <a:off x="381305" y="4481474"/>
            <a:ext cx="133502" cy="152705"/>
          </a:xfrm>
          <a:prstGeom prst="rect">
            <a:avLst/>
          </a:prstGeom>
        </p:spPr>
      </p:pic>
      <p:sp>
        <p:nvSpPr>
          <p:cNvPr id="27" name="Text 8"/>
          <p:cNvSpPr txBox="1"/>
          <p:nvPr/>
        </p:nvSpPr>
        <p:spPr>
          <a:xfrm>
            <a:off x="590702" y="4733849"/>
            <a:ext cx="1436522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행사장 서칭·답사</a:t>
            </a:r>
            <a:endParaRPr lang="en-US" sz="1100" dirty="0"/>
          </a:p>
        </p:txBody>
      </p:sp>
      <p:pic>
        <p:nvPicPr>
          <p:cNvPr id="28" name="Image 17" descr="preencoded.png"/>
          <p:cNvPicPr>
            <a:picLocks noChangeAspect="1"/>
          </p:cNvPicPr>
          <p:nvPr/>
        </p:nvPicPr>
        <p:blipFill>
          <a:blip r:embed="rId10"/>
          <a:srcRect t="-43" b="-43"/>
          <a:stretch/>
        </p:blipFill>
        <p:spPr>
          <a:xfrm>
            <a:off x="381305" y="4757623"/>
            <a:ext cx="133502" cy="152705"/>
          </a:xfrm>
          <a:prstGeom prst="rect">
            <a:avLst/>
          </a:prstGeom>
        </p:spPr>
      </p:pic>
      <p:sp>
        <p:nvSpPr>
          <p:cNvPr id="29" name="Text 9"/>
          <p:cNvSpPr txBox="1"/>
          <p:nvPr/>
        </p:nvSpPr>
        <p:spPr>
          <a:xfrm>
            <a:off x="590702" y="5009998"/>
            <a:ext cx="1436522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예산안 승인</a:t>
            </a:r>
            <a:endParaRPr lang="en-US" sz="1100" dirty="0"/>
          </a:p>
        </p:txBody>
      </p:sp>
      <p:pic>
        <p:nvPicPr>
          <p:cNvPr id="30" name="Image 18" descr="preencoded.png"/>
          <p:cNvPicPr>
            <a:picLocks noChangeAspect="1"/>
          </p:cNvPicPr>
          <p:nvPr/>
        </p:nvPicPr>
        <p:blipFill>
          <a:blip r:embed="rId10"/>
          <a:srcRect t="-43" b="-43"/>
          <a:stretch/>
        </p:blipFill>
        <p:spPr>
          <a:xfrm>
            <a:off x="381305" y="5033772"/>
            <a:ext cx="133502" cy="152705"/>
          </a:xfrm>
          <a:prstGeom prst="rect">
            <a:avLst/>
          </a:prstGeom>
        </p:spPr>
      </p:pic>
      <p:pic>
        <p:nvPicPr>
          <p:cNvPr id="31" name="Image 19" descr="preencoded.png"/>
          <p:cNvPicPr>
            <a:picLocks noChangeAspect="1"/>
          </p:cNvPicPr>
          <p:nvPr/>
        </p:nvPicPr>
        <p:blipFill>
          <a:blip r:embed="rId11"/>
          <a:srcRect t="-80" b="-80"/>
          <a:stretch/>
        </p:blipFill>
        <p:spPr>
          <a:xfrm>
            <a:off x="1986077" y="3314700"/>
            <a:ext cx="142646" cy="228600"/>
          </a:xfrm>
          <a:prstGeom prst="rect">
            <a:avLst/>
          </a:prstGeom>
        </p:spPr>
      </p:pic>
      <p:pic>
        <p:nvPicPr>
          <p:cNvPr id="32" name="Image 20" descr="preencoded.png"/>
          <p:cNvPicPr>
            <a:picLocks noChangeAspect="1"/>
          </p:cNvPicPr>
          <p:nvPr/>
        </p:nvPicPr>
        <p:blipFill>
          <a:blip r:embed="rId12"/>
          <a:srcRect/>
          <a:stretch/>
        </p:blipFill>
        <p:spPr>
          <a:xfrm>
            <a:off x="2900477" y="2104949"/>
            <a:ext cx="333756" cy="267005"/>
          </a:xfrm>
          <a:prstGeom prst="rect">
            <a:avLst/>
          </a:prstGeom>
        </p:spPr>
      </p:pic>
      <p:sp>
        <p:nvSpPr>
          <p:cNvPr id="33" name="Text 10"/>
          <p:cNvSpPr txBox="1"/>
          <p:nvPr/>
        </p:nvSpPr>
        <p:spPr>
          <a:xfrm>
            <a:off x="2600554" y="3000146"/>
            <a:ext cx="933602" cy="8577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kern="0" spc="-37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D-14</a:t>
            </a:r>
            <a:endParaRPr lang="en-US" sz="1300" dirty="0"/>
          </a:p>
        </p:txBody>
      </p:sp>
      <p:sp>
        <p:nvSpPr>
          <p:cNvPr id="34" name="Text 11"/>
          <p:cNvSpPr txBox="1"/>
          <p:nvPr/>
        </p:nvSpPr>
        <p:spPr>
          <a:xfrm>
            <a:off x="2141525" y="4095598"/>
            <a:ext cx="1851660" cy="2478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섭외 및 발주</a:t>
            </a:r>
            <a:endParaRPr lang="en-US" sz="1300" dirty="0"/>
          </a:p>
        </p:txBody>
      </p:sp>
      <p:sp>
        <p:nvSpPr>
          <p:cNvPr id="35" name="Text 12"/>
          <p:cNvSpPr txBox="1"/>
          <p:nvPr/>
        </p:nvSpPr>
        <p:spPr>
          <a:xfrm>
            <a:off x="2562149" y="4457700"/>
            <a:ext cx="1488643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주요 인사 섭외</a:t>
            </a:r>
            <a:endParaRPr lang="en-US" sz="1100" dirty="0"/>
          </a:p>
        </p:txBody>
      </p:sp>
      <p:pic>
        <p:nvPicPr>
          <p:cNvPr id="36" name="Image 21" descr="preencoded.png"/>
          <p:cNvPicPr>
            <a:picLocks noChangeAspect="1"/>
          </p:cNvPicPr>
          <p:nvPr/>
        </p:nvPicPr>
        <p:blipFill>
          <a:blip r:embed="rId10"/>
          <a:srcRect t="-43" b="-43"/>
          <a:stretch/>
        </p:blipFill>
        <p:spPr>
          <a:xfrm>
            <a:off x="2352751" y="4481474"/>
            <a:ext cx="133502" cy="152705"/>
          </a:xfrm>
          <a:prstGeom prst="rect">
            <a:avLst/>
          </a:prstGeom>
        </p:spPr>
      </p:pic>
      <p:sp>
        <p:nvSpPr>
          <p:cNvPr id="37" name="Text 13"/>
          <p:cNvSpPr txBox="1"/>
          <p:nvPr/>
        </p:nvSpPr>
        <p:spPr>
          <a:xfrm>
            <a:off x="2562149" y="4733849"/>
            <a:ext cx="1488643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디자인/제작 발주</a:t>
            </a:r>
            <a:endParaRPr lang="en-US" sz="1100" dirty="0"/>
          </a:p>
        </p:txBody>
      </p:sp>
      <p:pic>
        <p:nvPicPr>
          <p:cNvPr id="38" name="Image 22" descr="preencoded.png"/>
          <p:cNvPicPr>
            <a:picLocks noChangeAspect="1"/>
          </p:cNvPicPr>
          <p:nvPr/>
        </p:nvPicPr>
        <p:blipFill>
          <a:blip r:embed="rId10"/>
          <a:srcRect t="-43" b="-43"/>
          <a:stretch/>
        </p:blipFill>
        <p:spPr>
          <a:xfrm>
            <a:off x="2352751" y="4757623"/>
            <a:ext cx="133502" cy="152705"/>
          </a:xfrm>
          <a:prstGeom prst="rect">
            <a:avLst/>
          </a:prstGeom>
        </p:spPr>
      </p:pic>
      <p:sp>
        <p:nvSpPr>
          <p:cNvPr id="39" name="Text 14"/>
          <p:cNvSpPr txBox="1"/>
          <p:nvPr/>
        </p:nvSpPr>
        <p:spPr>
          <a:xfrm>
            <a:off x="2562149" y="5009998"/>
            <a:ext cx="1488643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스태프 업무 분장</a:t>
            </a:r>
            <a:endParaRPr lang="en-US" sz="1100" dirty="0"/>
          </a:p>
        </p:txBody>
      </p:sp>
      <p:pic>
        <p:nvPicPr>
          <p:cNvPr id="40" name="Image 23" descr="preencoded.png"/>
          <p:cNvPicPr>
            <a:picLocks noChangeAspect="1"/>
          </p:cNvPicPr>
          <p:nvPr/>
        </p:nvPicPr>
        <p:blipFill>
          <a:blip r:embed="rId10"/>
          <a:srcRect t="-43" b="-43"/>
          <a:stretch/>
        </p:blipFill>
        <p:spPr>
          <a:xfrm>
            <a:off x="2352751" y="5033772"/>
            <a:ext cx="133502" cy="152705"/>
          </a:xfrm>
          <a:prstGeom prst="rect">
            <a:avLst/>
          </a:prstGeom>
        </p:spPr>
      </p:pic>
      <p:pic>
        <p:nvPicPr>
          <p:cNvPr id="41" name="Image 24" descr="preencoded.png"/>
          <p:cNvPicPr>
            <a:picLocks noChangeAspect="1"/>
          </p:cNvPicPr>
          <p:nvPr/>
        </p:nvPicPr>
        <p:blipFill>
          <a:blip r:embed="rId11"/>
          <a:srcRect t="-80" b="-80"/>
          <a:stretch/>
        </p:blipFill>
        <p:spPr>
          <a:xfrm>
            <a:off x="4005072" y="3314700"/>
            <a:ext cx="142646" cy="228600"/>
          </a:xfrm>
          <a:prstGeom prst="rect">
            <a:avLst/>
          </a:prstGeom>
        </p:spPr>
      </p:pic>
      <p:pic>
        <p:nvPicPr>
          <p:cNvPr id="42" name="Image 25" descr="preencoded.png"/>
          <p:cNvPicPr>
            <a:picLocks noChangeAspect="1"/>
          </p:cNvPicPr>
          <p:nvPr/>
        </p:nvPicPr>
        <p:blipFill>
          <a:blip r:embed="rId13"/>
          <a:srcRect l="-266" r="-266"/>
          <a:stretch/>
        </p:blipFill>
        <p:spPr>
          <a:xfrm>
            <a:off x="4924044" y="2095805"/>
            <a:ext cx="323698" cy="286207"/>
          </a:xfrm>
          <a:prstGeom prst="rect">
            <a:avLst/>
          </a:prstGeom>
        </p:spPr>
      </p:pic>
      <p:sp>
        <p:nvSpPr>
          <p:cNvPr id="43" name="Text 15"/>
          <p:cNvSpPr txBox="1"/>
          <p:nvPr/>
        </p:nvSpPr>
        <p:spPr>
          <a:xfrm>
            <a:off x="4619549" y="3000146"/>
            <a:ext cx="933602" cy="8577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kern="0" spc="-37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D-7</a:t>
            </a:r>
            <a:endParaRPr lang="en-US" sz="1300" dirty="0"/>
          </a:p>
        </p:txBody>
      </p:sp>
      <p:sp>
        <p:nvSpPr>
          <p:cNvPr id="44" name="Text 16"/>
          <p:cNvSpPr txBox="1"/>
          <p:nvPr/>
        </p:nvSpPr>
        <p:spPr>
          <a:xfrm>
            <a:off x="4160520" y="4095598"/>
            <a:ext cx="1851660" cy="2478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제작물 마감</a:t>
            </a:r>
            <a:endParaRPr lang="en-US" sz="1300" dirty="0"/>
          </a:p>
        </p:txBody>
      </p:sp>
      <p:sp>
        <p:nvSpPr>
          <p:cNvPr id="45" name="Text 17"/>
          <p:cNvSpPr txBox="1"/>
          <p:nvPr/>
        </p:nvSpPr>
        <p:spPr>
          <a:xfrm>
            <a:off x="4581144" y="4457700"/>
            <a:ext cx="1488643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대본/큐시트 확정</a:t>
            </a:r>
            <a:endParaRPr lang="en-US" sz="1100" dirty="0"/>
          </a:p>
        </p:txBody>
      </p:sp>
      <p:pic>
        <p:nvPicPr>
          <p:cNvPr id="46" name="Image 26" descr="preencoded.png"/>
          <p:cNvPicPr>
            <a:picLocks noChangeAspect="1"/>
          </p:cNvPicPr>
          <p:nvPr/>
        </p:nvPicPr>
        <p:blipFill>
          <a:blip r:embed="rId10"/>
          <a:srcRect t="-43" b="-43"/>
          <a:stretch/>
        </p:blipFill>
        <p:spPr>
          <a:xfrm>
            <a:off x="4371746" y="4481474"/>
            <a:ext cx="133502" cy="152705"/>
          </a:xfrm>
          <a:prstGeom prst="rect">
            <a:avLst/>
          </a:prstGeom>
        </p:spPr>
      </p:pic>
      <p:sp>
        <p:nvSpPr>
          <p:cNvPr id="47" name="Text 18"/>
          <p:cNvSpPr txBox="1"/>
          <p:nvPr/>
        </p:nvSpPr>
        <p:spPr>
          <a:xfrm>
            <a:off x="4581144" y="4733849"/>
            <a:ext cx="1488643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현수막/배너 확인</a:t>
            </a:r>
            <a:endParaRPr lang="en-US" sz="1100" dirty="0"/>
          </a:p>
        </p:txBody>
      </p:sp>
      <p:pic>
        <p:nvPicPr>
          <p:cNvPr id="48" name="Image 27" descr="preencoded.png"/>
          <p:cNvPicPr>
            <a:picLocks noChangeAspect="1"/>
          </p:cNvPicPr>
          <p:nvPr/>
        </p:nvPicPr>
        <p:blipFill>
          <a:blip r:embed="rId10"/>
          <a:srcRect t="-43" b="-43"/>
          <a:stretch/>
        </p:blipFill>
        <p:spPr>
          <a:xfrm>
            <a:off x="4371746" y="4757623"/>
            <a:ext cx="133502" cy="152705"/>
          </a:xfrm>
          <a:prstGeom prst="rect">
            <a:avLst/>
          </a:prstGeom>
        </p:spPr>
      </p:pic>
      <p:sp>
        <p:nvSpPr>
          <p:cNvPr id="49" name="Text 19"/>
          <p:cNvSpPr txBox="1"/>
          <p:nvPr/>
        </p:nvSpPr>
        <p:spPr>
          <a:xfrm>
            <a:off x="4581144" y="5009998"/>
            <a:ext cx="1488643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1차 명단 취합</a:t>
            </a:r>
            <a:endParaRPr lang="en-US" sz="1100" dirty="0"/>
          </a:p>
        </p:txBody>
      </p:sp>
      <p:pic>
        <p:nvPicPr>
          <p:cNvPr id="50" name="Image 28" descr="preencoded.png"/>
          <p:cNvPicPr>
            <a:picLocks noChangeAspect="1"/>
          </p:cNvPicPr>
          <p:nvPr/>
        </p:nvPicPr>
        <p:blipFill>
          <a:blip r:embed="rId10"/>
          <a:srcRect t="-43" b="-43"/>
          <a:stretch/>
        </p:blipFill>
        <p:spPr>
          <a:xfrm>
            <a:off x="4371746" y="5033772"/>
            <a:ext cx="133502" cy="152705"/>
          </a:xfrm>
          <a:prstGeom prst="rect">
            <a:avLst/>
          </a:prstGeom>
        </p:spPr>
      </p:pic>
      <p:pic>
        <p:nvPicPr>
          <p:cNvPr id="51" name="Image 29" descr="preencoded.png"/>
          <p:cNvPicPr>
            <a:picLocks noChangeAspect="1"/>
          </p:cNvPicPr>
          <p:nvPr/>
        </p:nvPicPr>
        <p:blipFill>
          <a:blip r:embed="rId11"/>
          <a:srcRect t="-80" b="-80"/>
          <a:stretch/>
        </p:blipFill>
        <p:spPr>
          <a:xfrm>
            <a:off x="6024982" y="3314700"/>
            <a:ext cx="142646" cy="228600"/>
          </a:xfrm>
          <a:prstGeom prst="rect">
            <a:avLst/>
          </a:prstGeom>
        </p:spPr>
      </p:pic>
      <p:pic>
        <p:nvPicPr>
          <p:cNvPr id="52" name="Image 30" descr="preencoded.png"/>
          <p:cNvPicPr>
            <a:picLocks noChangeAspect="1"/>
          </p:cNvPicPr>
          <p:nvPr/>
        </p:nvPicPr>
        <p:blipFill>
          <a:blip r:embed="rId14"/>
          <a:srcRect/>
          <a:stretch/>
        </p:blipFill>
        <p:spPr>
          <a:xfrm>
            <a:off x="6939382" y="2104949"/>
            <a:ext cx="333756" cy="267005"/>
          </a:xfrm>
          <a:prstGeom prst="rect">
            <a:avLst/>
          </a:prstGeom>
        </p:spPr>
      </p:pic>
      <p:sp>
        <p:nvSpPr>
          <p:cNvPr id="53" name="Text 20"/>
          <p:cNvSpPr txBox="1"/>
          <p:nvPr/>
        </p:nvSpPr>
        <p:spPr>
          <a:xfrm>
            <a:off x="6638544" y="3000146"/>
            <a:ext cx="933602" cy="8577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kern="0" spc="-37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D-3</a:t>
            </a:r>
            <a:endParaRPr lang="en-US" sz="1300" dirty="0"/>
          </a:p>
        </p:txBody>
      </p:sp>
      <p:sp>
        <p:nvSpPr>
          <p:cNvPr id="54" name="Text 21"/>
          <p:cNvSpPr txBox="1"/>
          <p:nvPr/>
        </p:nvSpPr>
        <p:spPr>
          <a:xfrm>
            <a:off x="6179515" y="4095598"/>
            <a:ext cx="1851660" cy="2478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최종 점검</a:t>
            </a:r>
            <a:endParaRPr lang="en-US" sz="1300" dirty="0"/>
          </a:p>
        </p:txBody>
      </p:sp>
      <p:sp>
        <p:nvSpPr>
          <p:cNvPr id="55" name="Text 22"/>
          <p:cNvSpPr txBox="1"/>
          <p:nvPr/>
        </p:nvSpPr>
        <p:spPr>
          <a:xfrm>
            <a:off x="6601054" y="4457700"/>
            <a:ext cx="1439266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행사 PPT 완료</a:t>
            </a:r>
            <a:endParaRPr lang="en-US" sz="1100" dirty="0"/>
          </a:p>
        </p:txBody>
      </p:sp>
      <p:pic>
        <p:nvPicPr>
          <p:cNvPr id="56" name="Image 31" descr="preencoded.png"/>
          <p:cNvPicPr>
            <a:picLocks noChangeAspect="1"/>
          </p:cNvPicPr>
          <p:nvPr/>
        </p:nvPicPr>
        <p:blipFill>
          <a:blip r:embed="rId10"/>
          <a:srcRect t="-43" b="-43"/>
          <a:stretch/>
        </p:blipFill>
        <p:spPr>
          <a:xfrm>
            <a:off x="6391656" y="4481474"/>
            <a:ext cx="133502" cy="152705"/>
          </a:xfrm>
          <a:prstGeom prst="rect">
            <a:avLst/>
          </a:prstGeom>
        </p:spPr>
      </p:pic>
      <p:sp>
        <p:nvSpPr>
          <p:cNvPr id="57" name="Text 23"/>
          <p:cNvSpPr txBox="1"/>
          <p:nvPr/>
        </p:nvSpPr>
        <p:spPr>
          <a:xfrm>
            <a:off x="6601054" y="4733849"/>
            <a:ext cx="1488643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청중 명단 확정</a:t>
            </a:r>
            <a:endParaRPr lang="en-US" sz="1100" dirty="0"/>
          </a:p>
        </p:txBody>
      </p:sp>
      <p:pic>
        <p:nvPicPr>
          <p:cNvPr id="58" name="Image 32" descr="preencoded.png"/>
          <p:cNvPicPr>
            <a:picLocks noChangeAspect="1"/>
          </p:cNvPicPr>
          <p:nvPr/>
        </p:nvPicPr>
        <p:blipFill>
          <a:blip r:embed="rId10"/>
          <a:srcRect t="-43" b="-43"/>
          <a:stretch/>
        </p:blipFill>
        <p:spPr>
          <a:xfrm>
            <a:off x="6391656" y="4757623"/>
            <a:ext cx="133502" cy="152705"/>
          </a:xfrm>
          <a:prstGeom prst="rect">
            <a:avLst/>
          </a:prstGeom>
        </p:spPr>
      </p:pic>
      <p:sp>
        <p:nvSpPr>
          <p:cNvPr id="59" name="Text 24"/>
          <p:cNvSpPr txBox="1"/>
          <p:nvPr/>
        </p:nvSpPr>
        <p:spPr>
          <a:xfrm>
            <a:off x="6601054" y="5009998"/>
            <a:ext cx="1439266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RSVP 최종 마감</a:t>
            </a:r>
            <a:endParaRPr lang="en-US" sz="1100" dirty="0"/>
          </a:p>
        </p:txBody>
      </p:sp>
      <p:pic>
        <p:nvPicPr>
          <p:cNvPr id="60" name="Image 33" descr="preencoded.png"/>
          <p:cNvPicPr>
            <a:picLocks noChangeAspect="1"/>
          </p:cNvPicPr>
          <p:nvPr/>
        </p:nvPicPr>
        <p:blipFill>
          <a:blip r:embed="rId10"/>
          <a:srcRect t="-43" b="-43"/>
          <a:stretch/>
        </p:blipFill>
        <p:spPr>
          <a:xfrm>
            <a:off x="6391656" y="5033772"/>
            <a:ext cx="133502" cy="152705"/>
          </a:xfrm>
          <a:prstGeom prst="rect">
            <a:avLst/>
          </a:prstGeom>
        </p:spPr>
      </p:pic>
      <p:pic>
        <p:nvPicPr>
          <p:cNvPr id="61" name="Image 34" descr="preencoded.png"/>
          <p:cNvPicPr>
            <a:picLocks noChangeAspect="1"/>
          </p:cNvPicPr>
          <p:nvPr/>
        </p:nvPicPr>
        <p:blipFill>
          <a:blip r:embed="rId11"/>
          <a:srcRect t="-80" b="-80"/>
          <a:stretch/>
        </p:blipFill>
        <p:spPr>
          <a:xfrm>
            <a:off x="8043977" y="3314700"/>
            <a:ext cx="142646" cy="228600"/>
          </a:xfrm>
          <a:prstGeom prst="rect">
            <a:avLst/>
          </a:prstGeom>
        </p:spPr>
      </p:pic>
      <p:pic>
        <p:nvPicPr>
          <p:cNvPr id="62" name="Image 35" descr="preencoded.png"/>
          <p:cNvPicPr>
            <a:picLocks noChangeAspect="1"/>
          </p:cNvPicPr>
          <p:nvPr/>
        </p:nvPicPr>
        <p:blipFill>
          <a:blip r:embed="rId15"/>
          <a:srcRect l="-607" r="-607"/>
          <a:stretch/>
        </p:blipFill>
        <p:spPr>
          <a:xfrm>
            <a:off x="8943746" y="2095805"/>
            <a:ext cx="362102" cy="286207"/>
          </a:xfrm>
          <a:prstGeom prst="rect">
            <a:avLst/>
          </a:prstGeom>
        </p:spPr>
      </p:pic>
      <p:sp>
        <p:nvSpPr>
          <p:cNvPr id="63" name="Text 25"/>
          <p:cNvSpPr txBox="1"/>
          <p:nvPr/>
        </p:nvSpPr>
        <p:spPr>
          <a:xfrm>
            <a:off x="8658454" y="3000146"/>
            <a:ext cx="933602" cy="8577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kern="0" spc="-37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D-1</a:t>
            </a:r>
            <a:endParaRPr lang="en-US" sz="1300" dirty="0"/>
          </a:p>
        </p:txBody>
      </p:sp>
      <p:sp>
        <p:nvSpPr>
          <p:cNvPr id="64" name="Text 26"/>
          <p:cNvSpPr txBox="1"/>
          <p:nvPr/>
        </p:nvSpPr>
        <p:spPr>
          <a:xfrm>
            <a:off x="8199425" y="4095598"/>
            <a:ext cx="1851660" cy="2478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시뮬레이션</a:t>
            </a:r>
            <a:endParaRPr lang="en-US" sz="1300" dirty="0"/>
          </a:p>
        </p:txBody>
      </p:sp>
      <p:sp>
        <p:nvSpPr>
          <p:cNvPr id="65" name="Text 27"/>
          <p:cNvSpPr txBox="1"/>
          <p:nvPr/>
        </p:nvSpPr>
        <p:spPr>
          <a:xfrm>
            <a:off x="8620049" y="4457700"/>
            <a:ext cx="1488643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전체 사전 리허설</a:t>
            </a:r>
            <a:endParaRPr lang="en-US" sz="1100" dirty="0"/>
          </a:p>
        </p:txBody>
      </p:sp>
      <p:pic>
        <p:nvPicPr>
          <p:cNvPr id="66" name="Image 36" descr="preencoded.png"/>
          <p:cNvPicPr>
            <a:picLocks noChangeAspect="1"/>
          </p:cNvPicPr>
          <p:nvPr/>
        </p:nvPicPr>
        <p:blipFill>
          <a:blip r:embed="rId10"/>
          <a:srcRect t="-43" b="-43"/>
          <a:stretch/>
        </p:blipFill>
        <p:spPr>
          <a:xfrm>
            <a:off x="8410651" y="4481474"/>
            <a:ext cx="133502" cy="152705"/>
          </a:xfrm>
          <a:prstGeom prst="rect">
            <a:avLst/>
          </a:prstGeom>
        </p:spPr>
      </p:pic>
      <p:sp>
        <p:nvSpPr>
          <p:cNvPr id="67" name="Text 28"/>
          <p:cNvSpPr txBox="1"/>
          <p:nvPr/>
        </p:nvSpPr>
        <p:spPr>
          <a:xfrm>
            <a:off x="8620049" y="4733849"/>
            <a:ext cx="1488643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집기/물품 팩킹</a:t>
            </a:r>
            <a:endParaRPr lang="en-US" sz="1100" dirty="0"/>
          </a:p>
        </p:txBody>
      </p:sp>
      <p:pic>
        <p:nvPicPr>
          <p:cNvPr id="68" name="Image 37" descr="preencoded.png"/>
          <p:cNvPicPr>
            <a:picLocks noChangeAspect="1"/>
          </p:cNvPicPr>
          <p:nvPr/>
        </p:nvPicPr>
        <p:blipFill>
          <a:blip r:embed="rId10"/>
          <a:srcRect t="-43" b="-43"/>
          <a:stretch/>
        </p:blipFill>
        <p:spPr>
          <a:xfrm>
            <a:off x="8410651" y="4757623"/>
            <a:ext cx="133502" cy="152705"/>
          </a:xfrm>
          <a:prstGeom prst="rect">
            <a:avLst/>
          </a:prstGeom>
        </p:spPr>
      </p:pic>
      <p:sp>
        <p:nvSpPr>
          <p:cNvPr id="69" name="Text 29"/>
          <p:cNvSpPr txBox="1"/>
          <p:nvPr/>
        </p:nvSpPr>
        <p:spPr>
          <a:xfrm>
            <a:off x="8620049" y="5009998"/>
            <a:ext cx="1488643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다과 준비 완료</a:t>
            </a:r>
            <a:endParaRPr lang="en-US" sz="1100" dirty="0"/>
          </a:p>
        </p:txBody>
      </p:sp>
      <p:pic>
        <p:nvPicPr>
          <p:cNvPr id="70" name="Image 38" descr="preencoded.png"/>
          <p:cNvPicPr>
            <a:picLocks noChangeAspect="1"/>
          </p:cNvPicPr>
          <p:nvPr/>
        </p:nvPicPr>
        <p:blipFill>
          <a:blip r:embed="rId10"/>
          <a:srcRect t="-43" b="-43"/>
          <a:stretch/>
        </p:blipFill>
        <p:spPr>
          <a:xfrm>
            <a:off x="8410651" y="5033772"/>
            <a:ext cx="133502" cy="152705"/>
          </a:xfrm>
          <a:prstGeom prst="rect">
            <a:avLst/>
          </a:prstGeom>
        </p:spPr>
      </p:pic>
      <p:pic>
        <p:nvPicPr>
          <p:cNvPr id="71" name="Image 39" descr="preencoded.png"/>
          <p:cNvPicPr>
            <a:picLocks noChangeAspect="1"/>
          </p:cNvPicPr>
          <p:nvPr/>
        </p:nvPicPr>
        <p:blipFill>
          <a:blip r:embed="rId11"/>
          <a:srcRect t="-80" b="-80"/>
          <a:stretch/>
        </p:blipFill>
        <p:spPr>
          <a:xfrm>
            <a:off x="10062972" y="3314700"/>
            <a:ext cx="142646" cy="228600"/>
          </a:xfrm>
          <a:prstGeom prst="rect">
            <a:avLst/>
          </a:prstGeom>
        </p:spPr>
      </p:pic>
      <p:pic>
        <p:nvPicPr>
          <p:cNvPr id="72" name="Image 40" descr="preencoded.png"/>
          <p:cNvPicPr>
            <a:picLocks noChangeAspect="1"/>
          </p:cNvPicPr>
          <p:nvPr/>
        </p:nvPicPr>
        <p:blipFill>
          <a:blip r:embed="rId16"/>
          <a:srcRect t="-530" b="-530"/>
          <a:stretch/>
        </p:blipFill>
        <p:spPr>
          <a:xfrm>
            <a:off x="11020349" y="2095805"/>
            <a:ext cx="247802" cy="286207"/>
          </a:xfrm>
          <a:prstGeom prst="rect">
            <a:avLst/>
          </a:prstGeom>
        </p:spPr>
      </p:pic>
      <p:sp>
        <p:nvSpPr>
          <p:cNvPr id="73" name="Text 30"/>
          <p:cNvSpPr txBox="1"/>
          <p:nvPr/>
        </p:nvSpPr>
        <p:spPr>
          <a:xfrm>
            <a:off x="10677449" y="3000146"/>
            <a:ext cx="933602" cy="8577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kern="0" spc="-37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D-Day</a:t>
            </a:r>
            <a:endParaRPr lang="en-US" sz="1300" dirty="0"/>
          </a:p>
        </p:txBody>
      </p:sp>
      <p:sp>
        <p:nvSpPr>
          <p:cNvPr id="74" name="Text 31"/>
          <p:cNvSpPr txBox="1"/>
          <p:nvPr/>
        </p:nvSpPr>
        <p:spPr>
          <a:xfrm>
            <a:off x="10218420" y="4095598"/>
            <a:ext cx="1851660" cy="2478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284C7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실행 및 운영</a:t>
            </a:r>
            <a:endParaRPr lang="en-US" sz="1300" dirty="0"/>
          </a:p>
        </p:txBody>
      </p:sp>
      <p:sp>
        <p:nvSpPr>
          <p:cNvPr id="75" name="Text 32"/>
          <p:cNvSpPr txBox="1"/>
          <p:nvPr/>
        </p:nvSpPr>
        <p:spPr>
          <a:xfrm>
            <a:off x="10591495" y="4457700"/>
            <a:ext cx="1539850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현장 세팅/리허설</a:t>
            </a:r>
            <a:endParaRPr lang="en-US" sz="1100" dirty="0"/>
          </a:p>
        </p:txBody>
      </p:sp>
      <p:pic>
        <p:nvPicPr>
          <p:cNvPr id="76" name="Image 41" descr="preencoded.png"/>
          <p:cNvPicPr>
            <a:picLocks noChangeAspect="1"/>
          </p:cNvPicPr>
          <p:nvPr/>
        </p:nvPicPr>
        <p:blipFill>
          <a:blip r:embed="rId17"/>
          <a:srcRect t="-43" b="-43"/>
          <a:stretch/>
        </p:blipFill>
        <p:spPr>
          <a:xfrm>
            <a:off x="10382098" y="4481474"/>
            <a:ext cx="133502" cy="152705"/>
          </a:xfrm>
          <a:prstGeom prst="rect">
            <a:avLst/>
          </a:prstGeom>
        </p:spPr>
      </p:pic>
      <p:sp>
        <p:nvSpPr>
          <p:cNvPr id="77" name="Text 33"/>
          <p:cNvSpPr txBox="1"/>
          <p:nvPr/>
        </p:nvSpPr>
        <p:spPr>
          <a:xfrm>
            <a:off x="10591495" y="4733849"/>
            <a:ext cx="1539850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스태프 최종 브리핑</a:t>
            </a:r>
            <a:endParaRPr lang="en-US" sz="1100" dirty="0"/>
          </a:p>
        </p:txBody>
      </p:sp>
      <p:pic>
        <p:nvPicPr>
          <p:cNvPr id="78" name="Image 42" descr="preencoded.png"/>
          <p:cNvPicPr>
            <a:picLocks noChangeAspect="1"/>
          </p:cNvPicPr>
          <p:nvPr/>
        </p:nvPicPr>
        <p:blipFill>
          <a:blip r:embed="rId17"/>
          <a:srcRect t="-43" b="-43"/>
          <a:stretch/>
        </p:blipFill>
        <p:spPr>
          <a:xfrm>
            <a:off x="10382098" y="4757623"/>
            <a:ext cx="133502" cy="152705"/>
          </a:xfrm>
          <a:prstGeom prst="rect">
            <a:avLst/>
          </a:prstGeom>
        </p:spPr>
      </p:pic>
      <p:sp>
        <p:nvSpPr>
          <p:cNvPr id="79" name="Text 34"/>
          <p:cNvSpPr txBox="1"/>
          <p:nvPr/>
        </p:nvSpPr>
        <p:spPr>
          <a:xfrm>
            <a:off x="10591495" y="5009998"/>
            <a:ext cx="1539850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본행사 및 사후 관리</a:t>
            </a:r>
            <a:endParaRPr lang="en-US" sz="1100" dirty="0"/>
          </a:p>
        </p:txBody>
      </p:sp>
      <p:pic>
        <p:nvPicPr>
          <p:cNvPr id="80" name="Image 43" descr="preencoded.png"/>
          <p:cNvPicPr>
            <a:picLocks noChangeAspect="1"/>
          </p:cNvPicPr>
          <p:nvPr/>
        </p:nvPicPr>
        <p:blipFill>
          <a:blip r:embed="rId17"/>
          <a:srcRect t="-43" b="-43"/>
          <a:stretch/>
        </p:blipFill>
        <p:spPr>
          <a:xfrm>
            <a:off x="10382098" y="5033772"/>
            <a:ext cx="133502" cy="152705"/>
          </a:xfrm>
          <a:prstGeom prst="rect">
            <a:avLst/>
          </a:prstGeom>
        </p:spPr>
      </p:pic>
      <p:sp>
        <p:nvSpPr>
          <p:cNvPr id="81" name="Text 35"/>
          <p:cNvSpPr txBox="1"/>
          <p:nvPr/>
        </p:nvSpPr>
        <p:spPr>
          <a:xfrm>
            <a:off x="761695" y="6400800"/>
            <a:ext cx="4953305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94A3B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세션운영부 실무 매뉴얼 | 전/중/후 핵심 업무 가이드</a:t>
            </a:r>
            <a:endParaRPr lang="en-US" sz="900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12191695" cy="1333195"/>
          </a:xfrm>
          <a:prstGeom prst="rect">
            <a:avLst/>
          </a:prstGeom>
          <a:solidFill>
            <a:srgbClr val="1E3A5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5" name="Shape 3"/>
          <p:cNvSpPr/>
          <p:nvPr/>
        </p:nvSpPr>
        <p:spPr>
          <a:xfrm>
            <a:off x="761695" y="1809598"/>
            <a:ext cx="5210251" cy="1257300"/>
          </a:xfrm>
          <a:prstGeom prst="roundRect">
            <a:avLst>
              <a:gd name="adj" fmla="val 8815"/>
            </a:avLst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6" name="Shape 4"/>
          <p:cNvSpPr/>
          <p:nvPr/>
        </p:nvSpPr>
        <p:spPr>
          <a:xfrm>
            <a:off x="761695" y="1809598"/>
            <a:ext cx="57607" cy="1257300"/>
          </a:xfrm>
          <a:prstGeom prst="roundRect">
            <a:avLst>
              <a:gd name="adj" fmla="val 192401"/>
            </a:avLst>
          </a:prstGeom>
          <a:solidFill>
            <a:srgbClr val="2C5AA0"/>
          </a:solidFill>
          <a:ln w="12700">
            <a:solidFill>
              <a:srgbClr val="2C5AA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7" name="Shape 5"/>
          <p:cNvSpPr/>
          <p:nvPr/>
        </p:nvSpPr>
        <p:spPr>
          <a:xfrm>
            <a:off x="6286500" y="1809598"/>
            <a:ext cx="5210251" cy="1257300"/>
          </a:xfrm>
          <a:prstGeom prst="roundRect">
            <a:avLst>
              <a:gd name="adj" fmla="val 8815"/>
            </a:avLst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8" name="Shape 6"/>
          <p:cNvSpPr/>
          <p:nvPr/>
        </p:nvSpPr>
        <p:spPr>
          <a:xfrm>
            <a:off x="6286500" y="1809598"/>
            <a:ext cx="57607" cy="1257300"/>
          </a:xfrm>
          <a:prstGeom prst="roundRect">
            <a:avLst>
              <a:gd name="adj" fmla="val 192401"/>
            </a:avLst>
          </a:prstGeom>
          <a:solidFill>
            <a:srgbClr val="2C5AA0"/>
          </a:solidFill>
          <a:ln w="12700">
            <a:solidFill>
              <a:srgbClr val="2C5AA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9" name="Shape 7"/>
          <p:cNvSpPr/>
          <p:nvPr/>
        </p:nvSpPr>
        <p:spPr>
          <a:xfrm>
            <a:off x="761695" y="3333902"/>
            <a:ext cx="5210251" cy="1257300"/>
          </a:xfrm>
          <a:prstGeom prst="roundRect">
            <a:avLst>
              <a:gd name="adj" fmla="val 8815"/>
            </a:avLst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10" name="Shape 8"/>
          <p:cNvSpPr/>
          <p:nvPr/>
        </p:nvSpPr>
        <p:spPr>
          <a:xfrm>
            <a:off x="761695" y="3333902"/>
            <a:ext cx="57607" cy="1257300"/>
          </a:xfrm>
          <a:prstGeom prst="roundRect">
            <a:avLst>
              <a:gd name="adj" fmla="val 192401"/>
            </a:avLst>
          </a:prstGeom>
          <a:solidFill>
            <a:srgbClr val="2C5AA0"/>
          </a:solidFill>
          <a:ln w="12700">
            <a:solidFill>
              <a:srgbClr val="2C5AA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1" name="Shape 9"/>
          <p:cNvSpPr/>
          <p:nvPr/>
        </p:nvSpPr>
        <p:spPr>
          <a:xfrm>
            <a:off x="6286500" y="3333902"/>
            <a:ext cx="5210251" cy="1257300"/>
          </a:xfrm>
          <a:prstGeom prst="roundRect">
            <a:avLst>
              <a:gd name="adj" fmla="val 8815"/>
            </a:avLst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12" name="Shape 10"/>
          <p:cNvSpPr/>
          <p:nvPr/>
        </p:nvSpPr>
        <p:spPr>
          <a:xfrm>
            <a:off x="6286500" y="3333902"/>
            <a:ext cx="57607" cy="1257300"/>
          </a:xfrm>
          <a:prstGeom prst="roundRect">
            <a:avLst>
              <a:gd name="adj" fmla="val 192401"/>
            </a:avLst>
          </a:prstGeom>
          <a:solidFill>
            <a:srgbClr val="2C5AA0"/>
          </a:solidFill>
          <a:ln w="12700">
            <a:solidFill>
              <a:srgbClr val="2C5AA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3" name="Shape 11"/>
          <p:cNvSpPr/>
          <p:nvPr/>
        </p:nvSpPr>
        <p:spPr>
          <a:xfrm>
            <a:off x="761695" y="4858207"/>
            <a:ext cx="5210251" cy="1257300"/>
          </a:xfrm>
          <a:prstGeom prst="roundRect">
            <a:avLst>
              <a:gd name="adj" fmla="val 8815"/>
            </a:avLst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14" name="Shape 12"/>
          <p:cNvSpPr/>
          <p:nvPr/>
        </p:nvSpPr>
        <p:spPr>
          <a:xfrm>
            <a:off x="761695" y="4858207"/>
            <a:ext cx="57607" cy="1257300"/>
          </a:xfrm>
          <a:prstGeom prst="roundRect">
            <a:avLst>
              <a:gd name="adj" fmla="val 192401"/>
            </a:avLst>
          </a:prstGeom>
          <a:solidFill>
            <a:srgbClr val="2C5AA0"/>
          </a:solidFill>
          <a:ln w="12700">
            <a:solidFill>
              <a:srgbClr val="2C5AA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5" name="Shape 13"/>
          <p:cNvSpPr/>
          <p:nvPr/>
        </p:nvSpPr>
        <p:spPr>
          <a:xfrm>
            <a:off x="6286500" y="4858207"/>
            <a:ext cx="5210251" cy="1257300"/>
          </a:xfrm>
          <a:prstGeom prst="roundRect">
            <a:avLst>
              <a:gd name="adj" fmla="val 8815"/>
            </a:avLst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16" name="Shape 14"/>
          <p:cNvSpPr/>
          <p:nvPr/>
        </p:nvSpPr>
        <p:spPr>
          <a:xfrm>
            <a:off x="6286500" y="4858207"/>
            <a:ext cx="57607" cy="1257300"/>
          </a:xfrm>
          <a:prstGeom prst="roundRect">
            <a:avLst>
              <a:gd name="adj" fmla="val 192401"/>
            </a:avLst>
          </a:prstGeom>
          <a:solidFill>
            <a:srgbClr val="2C5AA0"/>
          </a:solidFill>
          <a:ln w="12700">
            <a:solidFill>
              <a:srgbClr val="2C5AA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17" name="Image 0" descr="preencoded.png"/>
          <p:cNvPicPr>
            <a:picLocks noChangeAspect="1"/>
          </p:cNvPicPr>
          <p:nvPr/>
        </p:nvPicPr>
        <p:blipFill>
          <a:blip r:embed="rId2"/>
          <a:srcRect t="-401" b="-401"/>
          <a:stretch/>
        </p:blipFill>
        <p:spPr>
          <a:xfrm>
            <a:off x="0" y="1295705"/>
            <a:ext cx="12191695" cy="38405"/>
          </a:xfrm>
          <a:prstGeom prst="rect">
            <a:avLst/>
          </a:prstGeom>
        </p:spPr>
      </p:pic>
      <p:sp>
        <p:nvSpPr>
          <p:cNvPr id="18" name="Shape 15"/>
          <p:cNvSpPr/>
          <p:nvPr/>
        </p:nvSpPr>
        <p:spPr>
          <a:xfrm>
            <a:off x="1143000" y="2286000"/>
            <a:ext cx="323698" cy="323698"/>
          </a:xfrm>
          <a:prstGeom prst="roundRect">
            <a:avLst>
              <a:gd name="adj" fmla="val 66467"/>
            </a:avLst>
          </a:prstGeom>
          <a:solidFill>
            <a:srgbClr val="FFFFFF"/>
          </a:solidFill>
          <a:ln w="25400">
            <a:solidFill>
              <a:srgbClr val="94A3B8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9" name="Shape 16"/>
          <p:cNvSpPr/>
          <p:nvPr/>
        </p:nvSpPr>
        <p:spPr>
          <a:xfrm>
            <a:off x="6667805" y="2286000"/>
            <a:ext cx="323698" cy="323698"/>
          </a:xfrm>
          <a:prstGeom prst="roundRect">
            <a:avLst>
              <a:gd name="adj" fmla="val 66467"/>
            </a:avLst>
          </a:prstGeom>
          <a:solidFill>
            <a:srgbClr val="FFFFFF"/>
          </a:solidFill>
          <a:ln w="25400">
            <a:solidFill>
              <a:srgbClr val="94A3B8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20" name="Shape 17"/>
          <p:cNvSpPr/>
          <p:nvPr/>
        </p:nvSpPr>
        <p:spPr>
          <a:xfrm>
            <a:off x="1143000" y="3810305"/>
            <a:ext cx="323698" cy="323698"/>
          </a:xfrm>
          <a:prstGeom prst="roundRect">
            <a:avLst>
              <a:gd name="adj" fmla="val 66467"/>
            </a:avLst>
          </a:prstGeom>
          <a:solidFill>
            <a:srgbClr val="FFFFFF"/>
          </a:solidFill>
          <a:ln w="25400">
            <a:solidFill>
              <a:srgbClr val="94A3B8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21" name="Shape 18"/>
          <p:cNvSpPr/>
          <p:nvPr/>
        </p:nvSpPr>
        <p:spPr>
          <a:xfrm>
            <a:off x="6667805" y="3810305"/>
            <a:ext cx="323698" cy="323698"/>
          </a:xfrm>
          <a:prstGeom prst="roundRect">
            <a:avLst>
              <a:gd name="adj" fmla="val 66467"/>
            </a:avLst>
          </a:prstGeom>
          <a:solidFill>
            <a:srgbClr val="FFFFFF"/>
          </a:solidFill>
          <a:ln w="25400">
            <a:solidFill>
              <a:srgbClr val="94A3B8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22" name="Shape 19"/>
          <p:cNvSpPr/>
          <p:nvPr/>
        </p:nvSpPr>
        <p:spPr>
          <a:xfrm>
            <a:off x="1143000" y="5333695"/>
            <a:ext cx="323698" cy="323698"/>
          </a:xfrm>
          <a:prstGeom prst="roundRect">
            <a:avLst>
              <a:gd name="adj" fmla="val 66467"/>
            </a:avLst>
          </a:prstGeom>
          <a:solidFill>
            <a:srgbClr val="FFFFFF"/>
          </a:solidFill>
          <a:ln w="25400">
            <a:solidFill>
              <a:srgbClr val="94A3B8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23" name="Shape 20"/>
          <p:cNvSpPr/>
          <p:nvPr/>
        </p:nvSpPr>
        <p:spPr>
          <a:xfrm>
            <a:off x="6667805" y="5333695"/>
            <a:ext cx="323698" cy="323698"/>
          </a:xfrm>
          <a:prstGeom prst="roundRect">
            <a:avLst>
              <a:gd name="adj" fmla="val 66467"/>
            </a:avLst>
          </a:prstGeom>
          <a:solidFill>
            <a:srgbClr val="FFFFFF"/>
          </a:solidFill>
          <a:ln w="25400">
            <a:solidFill>
              <a:srgbClr val="94A3B8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24" name="Text 21"/>
          <p:cNvSpPr txBox="1"/>
          <p:nvPr/>
        </p:nvSpPr>
        <p:spPr>
          <a:xfrm>
            <a:off x="761695" y="333756"/>
            <a:ext cx="487741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kern="0" spc="38" dirty="0">
                <a:solidFill>
                  <a:srgbClr val="93C5FD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Part 4. 도구 &amp; 참고자료 &gt; 실전 도구 모음</a:t>
            </a:r>
            <a:endParaRPr lang="en-US" sz="1200" dirty="0"/>
          </a:p>
        </p:txBody>
      </p:sp>
      <p:sp>
        <p:nvSpPr>
          <p:cNvPr id="25" name="Text 22"/>
          <p:cNvSpPr txBox="1"/>
          <p:nvPr/>
        </p:nvSpPr>
        <p:spPr>
          <a:xfrm>
            <a:off x="761695" y="619049"/>
            <a:ext cx="7925105" cy="5239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kern="0" spc="-75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통합 체크리스트 (현장 인쇄용)</a:t>
            </a:r>
            <a:endParaRPr lang="en-US" sz="2800" dirty="0"/>
          </a:p>
        </p:txBody>
      </p:sp>
      <p:pic>
        <p:nvPicPr>
          <p:cNvPr id="26" name="Image 1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0248595" y="714146"/>
            <a:ext cx="228600" cy="228600"/>
          </a:xfrm>
          <a:prstGeom prst="rect">
            <a:avLst/>
          </a:prstGeom>
        </p:spPr>
      </p:pic>
      <p:sp>
        <p:nvSpPr>
          <p:cNvPr id="27" name="Text 23"/>
          <p:cNvSpPr txBox="1"/>
          <p:nvPr/>
        </p:nvSpPr>
        <p:spPr>
          <a:xfrm>
            <a:off x="10573207" y="724205"/>
            <a:ext cx="112471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93C5FD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A4 인쇄 권장</a:t>
            </a:r>
            <a:endParaRPr lang="en-US" sz="1200" dirty="0"/>
          </a:p>
        </p:txBody>
      </p:sp>
      <p:sp>
        <p:nvSpPr>
          <p:cNvPr id="28" name="Text 24"/>
          <p:cNvSpPr txBox="1"/>
          <p:nvPr/>
        </p:nvSpPr>
        <p:spPr>
          <a:xfrm>
            <a:off x="961949" y="1476756"/>
            <a:ext cx="10658246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2C5AA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행사 전 12항목, 행사 중 6항목, 행사 후 5항목의 전체 프로세스를 그룹화한 마스터 체크리스트입니다.</a:t>
            </a:r>
            <a:endParaRPr lang="en-US" sz="1100" dirty="0"/>
          </a:p>
        </p:txBody>
      </p:sp>
      <p:pic>
        <p:nvPicPr>
          <p:cNvPr id="29" name="Image 2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761695" y="1513332"/>
            <a:ext cx="142646" cy="142646"/>
          </a:xfrm>
          <a:prstGeom prst="rect">
            <a:avLst/>
          </a:prstGeom>
        </p:spPr>
      </p:pic>
      <p:sp>
        <p:nvSpPr>
          <p:cNvPr id="30" name="Text 25"/>
          <p:cNvSpPr txBox="1"/>
          <p:nvPr/>
        </p:nvSpPr>
        <p:spPr>
          <a:xfrm>
            <a:off x="1619402" y="2162556"/>
            <a:ext cx="4210812" cy="305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kern="0" spc="-37" dirty="0">
                <a:solidFill>
                  <a:srgbClr val="1E293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[행사 전 1/2] 기획 및 세팅</a:t>
            </a:r>
            <a:endParaRPr lang="en-US" sz="1600" dirty="0"/>
          </a:p>
        </p:txBody>
      </p:sp>
      <p:sp>
        <p:nvSpPr>
          <p:cNvPr id="31" name="Text 26"/>
          <p:cNvSpPr txBox="1"/>
          <p:nvPr/>
        </p:nvSpPr>
        <p:spPr>
          <a:xfrm>
            <a:off x="1619402" y="2523744"/>
            <a:ext cx="4286707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장소 서칭·답사 / 기획안 작성 / 예산안 확정</a:t>
            </a:r>
            <a:endParaRPr lang="en-US" sz="1100" dirty="0"/>
          </a:p>
        </p:txBody>
      </p:sp>
      <p:sp>
        <p:nvSpPr>
          <p:cNvPr id="32" name="Text 27"/>
          <p:cNvSpPr txBox="1"/>
          <p:nvPr/>
        </p:nvSpPr>
        <p:spPr>
          <a:xfrm>
            <a:off x="7144207" y="2162556"/>
            <a:ext cx="4210812" cy="305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kern="0" spc="-37" dirty="0">
                <a:solidFill>
                  <a:srgbClr val="1E293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[행사 전 2/2] 인력 및 실행 준비</a:t>
            </a:r>
            <a:endParaRPr lang="en-US" sz="1600" dirty="0"/>
          </a:p>
        </p:txBody>
      </p:sp>
      <p:sp>
        <p:nvSpPr>
          <p:cNvPr id="33" name="Text 28"/>
          <p:cNvSpPr txBox="1"/>
          <p:nvPr/>
        </p:nvSpPr>
        <p:spPr>
          <a:xfrm>
            <a:off x="7144207" y="2523744"/>
            <a:ext cx="4286707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스태프 배분 / 홍보·사전등록 / 리허설 / 물품 팩킹</a:t>
            </a:r>
            <a:endParaRPr lang="en-US" sz="1100" dirty="0"/>
          </a:p>
        </p:txBody>
      </p:sp>
      <p:sp>
        <p:nvSpPr>
          <p:cNvPr id="34" name="Text 29"/>
          <p:cNvSpPr txBox="1"/>
          <p:nvPr/>
        </p:nvSpPr>
        <p:spPr>
          <a:xfrm>
            <a:off x="1619402" y="3685946"/>
            <a:ext cx="4210812" cy="305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kern="0" spc="-37" dirty="0">
                <a:solidFill>
                  <a:srgbClr val="1E293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[행사 중 1/2] 현장 오픈 준비</a:t>
            </a:r>
            <a:endParaRPr lang="en-US" sz="1600" dirty="0"/>
          </a:p>
        </p:txBody>
      </p:sp>
      <p:sp>
        <p:nvSpPr>
          <p:cNvPr id="35" name="Text 30"/>
          <p:cNvSpPr txBox="1"/>
          <p:nvPr/>
        </p:nvSpPr>
        <p:spPr>
          <a:xfrm>
            <a:off x="1619402" y="4048049"/>
            <a:ext cx="4286707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도착 즉시 도면 기반 세팅 / 음향·동선 현장 리허설</a:t>
            </a:r>
            <a:endParaRPr lang="en-US" sz="1100" dirty="0"/>
          </a:p>
        </p:txBody>
      </p:sp>
      <p:sp>
        <p:nvSpPr>
          <p:cNvPr id="36" name="Text 31"/>
          <p:cNvSpPr txBox="1"/>
          <p:nvPr/>
        </p:nvSpPr>
        <p:spPr>
          <a:xfrm>
            <a:off x="7144207" y="3685946"/>
            <a:ext cx="4210812" cy="305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kern="0" spc="-37" dirty="0">
                <a:solidFill>
                  <a:srgbClr val="1E293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[행사 중 2/2] 본행사 운영 및 철수</a:t>
            </a:r>
            <a:endParaRPr lang="en-US" sz="1600" dirty="0"/>
          </a:p>
        </p:txBody>
      </p:sp>
      <p:sp>
        <p:nvSpPr>
          <p:cNvPr id="37" name="Text 32"/>
          <p:cNvSpPr txBox="1"/>
          <p:nvPr/>
        </p:nvSpPr>
        <p:spPr>
          <a:xfrm>
            <a:off x="7144207" y="4048049"/>
            <a:ext cx="4286707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안내 데스크 / 전환·촬영 / 참석자 퇴장 및 원상복구</a:t>
            </a:r>
            <a:endParaRPr lang="en-US" sz="1100" dirty="0"/>
          </a:p>
        </p:txBody>
      </p:sp>
      <p:sp>
        <p:nvSpPr>
          <p:cNvPr id="38" name="Text 33"/>
          <p:cNvSpPr txBox="1"/>
          <p:nvPr/>
        </p:nvSpPr>
        <p:spPr>
          <a:xfrm>
            <a:off x="1619402" y="5210251"/>
            <a:ext cx="4210812" cy="305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kern="0" spc="-37" dirty="0">
                <a:solidFill>
                  <a:srgbClr val="1E293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[행사 후 1/2] 평가 및 결과 보고</a:t>
            </a:r>
            <a:endParaRPr lang="en-US" sz="1600" dirty="0"/>
          </a:p>
        </p:txBody>
      </p:sp>
      <p:sp>
        <p:nvSpPr>
          <p:cNvPr id="39" name="Text 34"/>
          <p:cNvSpPr txBox="1"/>
          <p:nvPr/>
        </p:nvSpPr>
        <p:spPr>
          <a:xfrm>
            <a:off x="1619402" y="5572354"/>
            <a:ext cx="4286707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만족도 피드백 수집 / 결과 보고서 작성 및 비용 정산</a:t>
            </a:r>
            <a:endParaRPr lang="en-US" sz="1100" dirty="0"/>
          </a:p>
        </p:txBody>
      </p:sp>
      <p:sp>
        <p:nvSpPr>
          <p:cNvPr id="40" name="Text 35"/>
          <p:cNvSpPr txBox="1"/>
          <p:nvPr/>
        </p:nvSpPr>
        <p:spPr>
          <a:xfrm>
            <a:off x="7144207" y="5210251"/>
            <a:ext cx="4210812" cy="305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kern="0" spc="-37" dirty="0">
                <a:solidFill>
                  <a:srgbClr val="1E293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[행사 후 2/2] 보안 및 최종 마무리</a:t>
            </a:r>
            <a:endParaRPr lang="en-US" sz="1600" dirty="0"/>
          </a:p>
        </p:txBody>
      </p:sp>
      <p:sp>
        <p:nvSpPr>
          <p:cNvPr id="41" name="Text 36"/>
          <p:cNvSpPr txBox="1"/>
          <p:nvPr/>
        </p:nvSpPr>
        <p:spPr>
          <a:xfrm>
            <a:off x="7144207" y="5572354"/>
            <a:ext cx="4286707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사진·영상 아카이빙 / 개인정보 즉각 파기 / 물품 보관</a:t>
            </a:r>
            <a:endParaRPr lang="en-US" sz="1100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2"/>
          <a:srcRect l="-200" r="-200"/>
          <a:stretch/>
        </p:blipFill>
        <p:spPr>
          <a:xfrm>
            <a:off x="0" y="0"/>
            <a:ext cx="12191695" cy="75895"/>
          </a:xfrm>
          <a:prstGeom prst="rect">
            <a:avLst/>
          </a:prstGeom>
        </p:spPr>
      </p:pic>
      <p:pic>
        <p:nvPicPr>
          <p:cNvPr id="5" name="Image 1" descr="preencoded.png"/>
          <p:cNvPicPr>
            <a:picLocks noChangeAspect="1"/>
          </p:cNvPicPr>
          <p:nvPr/>
        </p:nvPicPr>
        <p:blipFill>
          <a:blip r:embed="rId3"/>
          <a:srcRect t="-400" b="-400"/>
          <a:stretch/>
        </p:blipFill>
        <p:spPr>
          <a:xfrm>
            <a:off x="0" y="75895"/>
            <a:ext cx="2857500" cy="38405"/>
          </a:xfrm>
          <a:prstGeom prst="rect">
            <a:avLst/>
          </a:prstGeom>
        </p:spPr>
      </p:pic>
      <p:sp>
        <p:nvSpPr>
          <p:cNvPr id="6" name="Shape 2"/>
          <p:cNvSpPr/>
          <p:nvPr/>
        </p:nvSpPr>
        <p:spPr>
          <a:xfrm>
            <a:off x="761695" y="2000707"/>
            <a:ext cx="10753344" cy="1257300"/>
          </a:xfrm>
          <a:prstGeom prst="roundRect">
            <a:avLst>
              <a:gd name="adj" fmla="val 4408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7" name="Shape 3"/>
          <p:cNvSpPr/>
          <p:nvPr/>
        </p:nvSpPr>
        <p:spPr>
          <a:xfrm>
            <a:off x="761695" y="2000707"/>
            <a:ext cx="75895" cy="1257300"/>
          </a:xfrm>
          <a:prstGeom prst="roundRect">
            <a:avLst>
              <a:gd name="adj" fmla="val 73020"/>
            </a:avLst>
          </a:prstGeom>
          <a:solidFill>
            <a:srgbClr val="2C5AA0"/>
          </a:solidFill>
          <a:ln w="12700">
            <a:solidFill>
              <a:srgbClr val="2C5AA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8" name="Shape 4"/>
          <p:cNvSpPr/>
          <p:nvPr/>
        </p:nvSpPr>
        <p:spPr>
          <a:xfrm>
            <a:off x="761695" y="3524098"/>
            <a:ext cx="10753344" cy="1257300"/>
          </a:xfrm>
          <a:prstGeom prst="roundRect">
            <a:avLst>
              <a:gd name="adj" fmla="val 4408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9" name="Shape 5"/>
          <p:cNvSpPr/>
          <p:nvPr/>
        </p:nvSpPr>
        <p:spPr>
          <a:xfrm>
            <a:off x="761695" y="3524098"/>
            <a:ext cx="75895" cy="1257300"/>
          </a:xfrm>
          <a:prstGeom prst="roundRect">
            <a:avLst>
              <a:gd name="adj" fmla="val 73020"/>
            </a:avLst>
          </a:prstGeom>
          <a:solidFill>
            <a:srgbClr val="2C5AA0"/>
          </a:solidFill>
          <a:ln w="12700">
            <a:solidFill>
              <a:srgbClr val="2C5AA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0" name="Shape 6"/>
          <p:cNvSpPr/>
          <p:nvPr/>
        </p:nvSpPr>
        <p:spPr>
          <a:xfrm>
            <a:off x="761695" y="5048402"/>
            <a:ext cx="10753344" cy="1257300"/>
          </a:xfrm>
          <a:prstGeom prst="roundRect">
            <a:avLst>
              <a:gd name="adj" fmla="val 4408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1" name="Shape 7"/>
          <p:cNvSpPr/>
          <p:nvPr/>
        </p:nvSpPr>
        <p:spPr>
          <a:xfrm>
            <a:off x="761695" y="5048402"/>
            <a:ext cx="75895" cy="1257300"/>
          </a:xfrm>
          <a:prstGeom prst="roundRect">
            <a:avLst>
              <a:gd name="adj" fmla="val 73020"/>
            </a:avLst>
          </a:prstGeom>
          <a:solidFill>
            <a:srgbClr val="2C5AA0"/>
          </a:solidFill>
          <a:ln w="12700">
            <a:solidFill>
              <a:srgbClr val="2C5AA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2" name="Shape 8"/>
          <p:cNvSpPr/>
          <p:nvPr/>
        </p:nvSpPr>
        <p:spPr>
          <a:xfrm>
            <a:off x="2000707" y="2333549"/>
            <a:ext cx="1714500" cy="571500"/>
          </a:xfrm>
          <a:prstGeom prst="roundRect">
            <a:avLst>
              <a:gd name="adj" fmla="val 32000"/>
            </a:avLst>
          </a:prstGeom>
          <a:solidFill>
            <a:srgbClr val="FEF08A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3" name="Shape 9"/>
          <p:cNvSpPr/>
          <p:nvPr/>
        </p:nvSpPr>
        <p:spPr>
          <a:xfrm>
            <a:off x="2000707" y="3857854"/>
            <a:ext cx="1714500" cy="571500"/>
          </a:xfrm>
          <a:prstGeom prst="roundRect">
            <a:avLst>
              <a:gd name="adj" fmla="val 32000"/>
            </a:avLst>
          </a:prstGeom>
          <a:solidFill>
            <a:srgbClr val="FEF08A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4" name="Shape 10"/>
          <p:cNvSpPr/>
          <p:nvPr/>
        </p:nvSpPr>
        <p:spPr>
          <a:xfrm>
            <a:off x="2000707" y="5381244"/>
            <a:ext cx="1714500" cy="571500"/>
          </a:xfrm>
          <a:prstGeom prst="roundRect">
            <a:avLst>
              <a:gd name="adj" fmla="val 32000"/>
            </a:avLst>
          </a:prstGeom>
          <a:solidFill>
            <a:srgbClr val="FEF08A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5" name="Text 11"/>
          <p:cNvSpPr txBox="1"/>
          <p:nvPr/>
        </p:nvSpPr>
        <p:spPr>
          <a:xfrm>
            <a:off x="761695" y="571500"/>
            <a:ext cx="7810805" cy="5815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100" b="1" kern="0" spc="-75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Quick Tips: 트러블슈팅</a:t>
            </a:r>
            <a:endParaRPr lang="en-US" sz="3100" dirty="0"/>
          </a:p>
        </p:txBody>
      </p:sp>
      <p:sp>
        <p:nvSpPr>
          <p:cNvPr id="16" name="Text 12"/>
          <p:cNvSpPr txBox="1"/>
          <p:nvPr/>
        </p:nvSpPr>
        <p:spPr>
          <a:xfrm>
            <a:off x="761695" y="1238098"/>
            <a:ext cx="7810805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kern="0" spc="-37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현장에서 발생할 수 있는 돌발 변수와 즉각적인 대응 가이드</a:t>
            </a:r>
            <a:endParaRPr lang="en-US" sz="1500" dirty="0"/>
          </a:p>
        </p:txBody>
      </p:sp>
      <p:pic>
        <p:nvPicPr>
          <p:cNvPr id="17" name="Image 2" descr="preencoded.png"/>
          <p:cNvPicPr>
            <a:picLocks noChangeAspect="1"/>
          </p:cNvPicPr>
          <p:nvPr/>
        </p:nvPicPr>
        <p:blipFill>
          <a:blip r:embed="rId4"/>
          <a:srcRect l="-800" r="-800"/>
          <a:stretch/>
        </p:blipFill>
        <p:spPr>
          <a:xfrm>
            <a:off x="1356970" y="2400300"/>
            <a:ext cx="333756" cy="437998"/>
          </a:xfrm>
          <a:prstGeom prst="rect">
            <a:avLst/>
          </a:prstGeom>
        </p:spPr>
      </p:pic>
      <p:sp>
        <p:nvSpPr>
          <p:cNvPr id="18" name="Text 13"/>
          <p:cNvSpPr txBox="1"/>
          <p:nvPr/>
        </p:nvSpPr>
        <p:spPr>
          <a:xfrm>
            <a:off x="1932127" y="2438705"/>
            <a:ext cx="1851660" cy="3813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마이크 이상</a:t>
            </a:r>
            <a:endParaRPr lang="en-US" sz="1800" dirty="0"/>
          </a:p>
        </p:txBody>
      </p:sp>
      <p:pic>
        <p:nvPicPr>
          <p:cNvPr id="19" name="Image 3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3991356" y="2467051"/>
            <a:ext cx="304495" cy="304495"/>
          </a:xfrm>
          <a:prstGeom prst="rect">
            <a:avLst/>
          </a:prstGeom>
        </p:spPr>
      </p:pic>
      <p:sp>
        <p:nvSpPr>
          <p:cNvPr id="20" name="Text 14"/>
          <p:cNvSpPr txBox="1"/>
          <p:nvPr/>
        </p:nvSpPr>
        <p:spPr>
          <a:xfrm>
            <a:off x="4572000" y="2238451"/>
            <a:ext cx="6667805" cy="3529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900" b="1" kern="0" spc="-37" dirty="0">
                <a:solidFill>
                  <a:srgbClr val="0F172A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예비 장비 및 배터리 교체 플로우 가동</a:t>
            </a:r>
            <a:endParaRPr lang="en-US" sz="1900" dirty="0"/>
          </a:p>
        </p:txBody>
      </p:sp>
      <p:sp>
        <p:nvSpPr>
          <p:cNvPr id="21" name="Text 15"/>
          <p:cNvSpPr txBox="1"/>
          <p:nvPr/>
        </p:nvSpPr>
        <p:spPr>
          <a:xfrm>
            <a:off x="4572000" y="2619756"/>
            <a:ext cx="6553505" cy="5148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음향 스태프와 수신호를 사전 지정하고, 문제 발생 시 대기 중인 유선 마이크나 교체용 무선 마이크를 즉각적으로 전달합니다.</a:t>
            </a:r>
            <a:endParaRPr lang="en-US" sz="1300" dirty="0"/>
          </a:p>
        </p:txBody>
      </p:sp>
      <p:pic>
        <p:nvPicPr>
          <p:cNvPr id="22" name="Image 4" descr="preencoded.png"/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1304849" y="3924605"/>
            <a:ext cx="437998" cy="437998"/>
          </a:xfrm>
          <a:prstGeom prst="rect">
            <a:avLst/>
          </a:prstGeom>
        </p:spPr>
      </p:pic>
      <p:sp>
        <p:nvSpPr>
          <p:cNvPr id="23" name="Text 16"/>
          <p:cNvSpPr txBox="1"/>
          <p:nvPr/>
        </p:nvSpPr>
        <p:spPr>
          <a:xfrm>
            <a:off x="1932127" y="3962095"/>
            <a:ext cx="1851660" cy="3813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연사 지각</a:t>
            </a:r>
            <a:endParaRPr lang="en-US" sz="1800" dirty="0"/>
          </a:p>
        </p:txBody>
      </p:sp>
      <p:pic>
        <p:nvPicPr>
          <p:cNvPr id="24" name="Image 5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3991356" y="3991356"/>
            <a:ext cx="304495" cy="304495"/>
          </a:xfrm>
          <a:prstGeom prst="rect">
            <a:avLst/>
          </a:prstGeom>
        </p:spPr>
      </p:pic>
      <p:sp>
        <p:nvSpPr>
          <p:cNvPr id="25" name="Text 17"/>
          <p:cNvSpPr txBox="1"/>
          <p:nvPr/>
        </p:nvSpPr>
        <p:spPr>
          <a:xfrm>
            <a:off x="4572000" y="3762756"/>
            <a:ext cx="6667805" cy="3529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900" b="1" kern="0" spc="-37" dirty="0">
                <a:solidFill>
                  <a:srgbClr val="0F172A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식순 플랜 B 적용 및 순서 유동적 변경</a:t>
            </a:r>
            <a:endParaRPr lang="en-US" sz="1900" dirty="0"/>
          </a:p>
        </p:txBody>
      </p:sp>
      <p:sp>
        <p:nvSpPr>
          <p:cNvPr id="26" name="Text 18"/>
          <p:cNvSpPr txBox="1"/>
          <p:nvPr/>
        </p:nvSpPr>
        <p:spPr>
          <a:xfrm>
            <a:off x="4572000" y="4143146"/>
            <a:ext cx="6553505" cy="5148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사회자 재량으로 네트워킹 시간을 연장하거나, 이후 예정된 식전 공연 또는 후원자 인사말 순서를 앞으로 당겨 공백을 최소화합니다.</a:t>
            </a:r>
            <a:endParaRPr lang="en-US" sz="1300" dirty="0"/>
          </a:p>
        </p:txBody>
      </p:sp>
      <p:pic>
        <p:nvPicPr>
          <p:cNvPr id="27" name="Image 6" descr="preencoded.png"/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1304849" y="5447995"/>
            <a:ext cx="437998" cy="437998"/>
          </a:xfrm>
          <a:prstGeom prst="rect">
            <a:avLst/>
          </a:prstGeom>
        </p:spPr>
      </p:pic>
      <p:sp>
        <p:nvSpPr>
          <p:cNvPr id="28" name="Text 19"/>
          <p:cNvSpPr txBox="1"/>
          <p:nvPr/>
        </p:nvSpPr>
        <p:spPr>
          <a:xfrm>
            <a:off x="1932127" y="5486400"/>
            <a:ext cx="1851660" cy="3813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다과 부족</a:t>
            </a:r>
            <a:endParaRPr lang="en-US" sz="1800" dirty="0"/>
          </a:p>
        </p:txBody>
      </p:sp>
      <p:pic>
        <p:nvPicPr>
          <p:cNvPr id="29" name="Image 7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3991356" y="5514746"/>
            <a:ext cx="304495" cy="304495"/>
          </a:xfrm>
          <a:prstGeom prst="rect">
            <a:avLst/>
          </a:prstGeom>
        </p:spPr>
      </p:pic>
      <p:sp>
        <p:nvSpPr>
          <p:cNvPr id="30" name="Text 20"/>
          <p:cNvSpPr txBox="1"/>
          <p:nvPr/>
        </p:nvSpPr>
        <p:spPr>
          <a:xfrm>
            <a:off x="4572000" y="5286146"/>
            <a:ext cx="6667805" cy="3529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900" b="1" kern="0" spc="-37" dirty="0">
                <a:solidFill>
                  <a:srgbClr val="0F172A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근거리 보충 구매처 리스트 활용</a:t>
            </a:r>
            <a:endParaRPr lang="en-US" sz="1900" dirty="0"/>
          </a:p>
        </p:txBody>
      </p:sp>
      <p:sp>
        <p:nvSpPr>
          <p:cNvPr id="31" name="Text 21"/>
          <p:cNvSpPr txBox="1"/>
          <p:nvPr/>
        </p:nvSpPr>
        <p:spPr>
          <a:xfrm>
            <a:off x="4572000" y="5667451"/>
            <a:ext cx="6553505" cy="5148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사전 답사 시 파악해둔 행사장 반경 1km 이내의 대형 마트 및 베이커리 리스트를 활용하여 예비 인력이 신속히 다과를 보충합니다.</a:t>
            </a:r>
            <a:endParaRPr lang="en-US" sz="1300" dirty="0"/>
          </a:p>
        </p:txBody>
      </p:sp>
      <p:sp>
        <p:nvSpPr>
          <p:cNvPr id="32" name="Text 22"/>
          <p:cNvSpPr txBox="1"/>
          <p:nvPr/>
        </p:nvSpPr>
        <p:spPr>
          <a:xfrm>
            <a:off x="11162995" y="6286500"/>
            <a:ext cx="55321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94A3B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46</a:t>
            </a:r>
            <a:endParaRPr lang="en-US" sz="1200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4F7F9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91695" cy="1333195"/>
          </a:xfrm>
          <a:prstGeom prst="rect">
            <a:avLst/>
          </a:prstGeom>
          <a:solidFill>
            <a:srgbClr val="1E3A5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4" name="Shape 2"/>
          <p:cNvSpPr/>
          <p:nvPr/>
        </p:nvSpPr>
        <p:spPr>
          <a:xfrm>
            <a:off x="1143000" y="1904695"/>
            <a:ext cx="4781398" cy="2057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5" name="Shape 3"/>
          <p:cNvSpPr/>
          <p:nvPr/>
        </p:nvSpPr>
        <p:spPr>
          <a:xfrm>
            <a:off x="1143000" y="1904695"/>
            <a:ext cx="4781398" cy="47549"/>
          </a:xfrm>
          <a:prstGeom prst="rect">
            <a:avLst/>
          </a:prstGeom>
          <a:solidFill>
            <a:srgbClr val="2C5AA0"/>
          </a:solidFill>
          <a:ln w="12700">
            <a:solidFill>
              <a:srgbClr val="2C5AA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6" name="Shape 4"/>
          <p:cNvSpPr/>
          <p:nvPr/>
        </p:nvSpPr>
        <p:spPr>
          <a:xfrm>
            <a:off x="6286500" y="1904695"/>
            <a:ext cx="4781398" cy="2057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7" name="Shape 5"/>
          <p:cNvSpPr/>
          <p:nvPr/>
        </p:nvSpPr>
        <p:spPr>
          <a:xfrm>
            <a:off x="6286500" y="1904695"/>
            <a:ext cx="4781398" cy="47549"/>
          </a:xfrm>
          <a:prstGeom prst="rect">
            <a:avLst/>
          </a:prstGeom>
          <a:solidFill>
            <a:srgbClr val="2C5AA0"/>
          </a:solidFill>
          <a:ln w="12700">
            <a:solidFill>
              <a:srgbClr val="2C5AA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8" name="Shape 6"/>
          <p:cNvSpPr/>
          <p:nvPr/>
        </p:nvSpPr>
        <p:spPr>
          <a:xfrm>
            <a:off x="1143000" y="4190695"/>
            <a:ext cx="4781398" cy="2057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9" name="Shape 7"/>
          <p:cNvSpPr/>
          <p:nvPr/>
        </p:nvSpPr>
        <p:spPr>
          <a:xfrm>
            <a:off x="1143000" y="4190695"/>
            <a:ext cx="4781398" cy="47549"/>
          </a:xfrm>
          <a:prstGeom prst="rect">
            <a:avLst/>
          </a:prstGeom>
          <a:solidFill>
            <a:srgbClr val="2C5AA0"/>
          </a:solidFill>
          <a:ln w="12700">
            <a:solidFill>
              <a:srgbClr val="2C5AA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0" name="Shape 8"/>
          <p:cNvSpPr/>
          <p:nvPr/>
        </p:nvSpPr>
        <p:spPr>
          <a:xfrm>
            <a:off x="6286500" y="4190695"/>
            <a:ext cx="4781398" cy="2057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1" name="Shape 9"/>
          <p:cNvSpPr/>
          <p:nvPr/>
        </p:nvSpPr>
        <p:spPr>
          <a:xfrm>
            <a:off x="6286500" y="4190695"/>
            <a:ext cx="4781398" cy="47549"/>
          </a:xfrm>
          <a:prstGeom prst="rect">
            <a:avLst/>
          </a:prstGeom>
          <a:solidFill>
            <a:srgbClr val="2C5AA0"/>
          </a:solidFill>
          <a:ln w="12700">
            <a:solidFill>
              <a:srgbClr val="2C5AA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2" name="Text 10"/>
          <p:cNvSpPr txBox="1"/>
          <p:nvPr/>
        </p:nvSpPr>
        <p:spPr>
          <a:xfrm>
            <a:off x="1143000" y="381305"/>
            <a:ext cx="7925105" cy="4956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700" b="1" kern="0" spc="-75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유용한 도구·리소스</a:t>
            </a:r>
            <a:endParaRPr lang="en-US" sz="2700" dirty="0"/>
          </a:p>
        </p:txBody>
      </p:sp>
      <p:sp>
        <p:nvSpPr>
          <p:cNvPr id="13" name="Text 11"/>
          <p:cNvSpPr txBox="1"/>
          <p:nvPr/>
        </p:nvSpPr>
        <p:spPr>
          <a:xfrm>
            <a:off x="1143000" y="905256"/>
            <a:ext cx="7810805" cy="2478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kern="0" spc="-37" dirty="0">
                <a:solidFill>
                  <a:srgbClr val="94A3B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행사 준비부터 마무리까지 업무 효율을 극대화하는 추천 툴 모음</a:t>
            </a:r>
            <a:endParaRPr lang="en-US" sz="1300" dirty="0"/>
          </a:p>
        </p:txBody>
      </p:sp>
      <p:pic>
        <p:nvPicPr>
          <p:cNvPr id="14" name="Image 0" descr="preencoded.png"/>
          <p:cNvPicPr>
            <a:picLocks noChangeAspect="1"/>
          </p:cNvPicPr>
          <p:nvPr/>
        </p:nvPicPr>
        <p:blipFill>
          <a:blip r:embed="rId2"/>
          <a:srcRect l="-50" r="-50"/>
          <a:stretch/>
        </p:blipFill>
        <p:spPr>
          <a:xfrm>
            <a:off x="1543507" y="2229307"/>
            <a:ext cx="342900" cy="304495"/>
          </a:xfrm>
          <a:prstGeom prst="rect">
            <a:avLst/>
          </a:prstGeom>
        </p:spPr>
      </p:pic>
      <p:sp>
        <p:nvSpPr>
          <p:cNvPr id="15" name="Text 12"/>
          <p:cNvSpPr txBox="1"/>
          <p:nvPr/>
        </p:nvSpPr>
        <p:spPr>
          <a:xfrm>
            <a:off x="2095805" y="2238451"/>
            <a:ext cx="3543300" cy="305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설문 및 사전 등록 (Forms)</a:t>
            </a:r>
            <a:endParaRPr lang="en-US" sz="1600" dirty="0"/>
          </a:p>
        </p:txBody>
      </p:sp>
      <p:sp>
        <p:nvSpPr>
          <p:cNvPr id="16" name="Text 13"/>
          <p:cNvSpPr txBox="1"/>
          <p:nvPr/>
        </p:nvSpPr>
        <p:spPr>
          <a:xfrm>
            <a:off x="1524305" y="2762402"/>
            <a:ext cx="407731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2C5AA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Google Forms:</a:t>
            </a:r>
            <a:r>
              <a:rPr lang="en-US" sz="12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범용적인 데이터 수집, 스프레드시트 자동 연동으로 명단 트래킹 용이</a:t>
            </a:r>
            <a:endParaRPr lang="en-US" sz="1200" dirty="0"/>
          </a:p>
        </p:txBody>
      </p:sp>
      <p:sp>
        <p:nvSpPr>
          <p:cNvPr id="17" name="Text 14"/>
          <p:cNvSpPr txBox="1"/>
          <p:nvPr/>
        </p:nvSpPr>
        <p:spPr>
          <a:xfrm>
            <a:off x="1524305" y="3314700"/>
            <a:ext cx="407731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2C5AA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Naver Form:</a:t>
            </a:r>
            <a:r>
              <a:rPr lang="en-US" sz="12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국내 환경에 친숙한 UI, 모바일 최적화 및 참석자 대상 간편한 링크 공유</a:t>
            </a:r>
            <a:endParaRPr lang="en-US" sz="1200" dirty="0"/>
          </a:p>
        </p:txBody>
      </p:sp>
      <p:pic>
        <p:nvPicPr>
          <p:cNvPr id="18" name="Image 1" descr="preencoded.png"/>
          <p:cNvPicPr>
            <a:picLocks noChangeAspect="1"/>
          </p:cNvPicPr>
          <p:nvPr/>
        </p:nvPicPr>
        <p:blipFill>
          <a:blip r:embed="rId3"/>
          <a:srcRect l="-50" r="-50"/>
          <a:stretch/>
        </p:blipFill>
        <p:spPr>
          <a:xfrm>
            <a:off x="6687007" y="2229307"/>
            <a:ext cx="342900" cy="304495"/>
          </a:xfrm>
          <a:prstGeom prst="rect">
            <a:avLst/>
          </a:prstGeom>
        </p:spPr>
      </p:pic>
      <p:sp>
        <p:nvSpPr>
          <p:cNvPr id="19" name="Text 15"/>
          <p:cNvSpPr txBox="1"/>
          <p:nvPr/>
        </p:nvSpPr>
        <p:spPr>
          <a:xfrm>
            <a:off x="7239305" y="2238451"/>
            <a:ext cx="3543300" cy="305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문서 및 협업 (Collaboration)</a:t>
            </a:r>
            <a:endParaRPr lang="en-US" sz="1600" dirty="0"/>
          </a:p>
        </p:txBody>
      </p:sp>
      <p:sp>
        <p:nvSpPr>
          <p:cNvPr id="20" name="Text 16"/>
          <p:cNvSpPr txBox="1"/>
          <p:nvPr/>
        </p:nvSpPr>
        <p:spPr>
          <a:xfrm>
            <a:off x="6667805" y="2762402"/>
            <a:ext cx="407731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2C5AA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Google Sheets:</a:t>
            </a:r>
            <a:r>
              <a:rPr lang="en-US" sz="12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출석 현황, 예산안 등 스태프 간 실시간 공동 편집 및 변동사항 공유</a:t>
            </a:r>
            <a:endParaRPr lang="en-US" sz="1200" dirty="0"/>
          </a:p>
        </p:txBody>
      </p:sp>
      <p:sp>
        <p:nvSpPr>
          <p:cNvPr id="21" name="Text 17"/>
          <p:cNvSpPr txBox="1"/>
          <p:nvPr/>
        </p:nvSpPr>
        <p:spPr>
          <a:xfrm>
            <a:off x="6667805" y="3314700"/>
            <a:ext cx="407731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2C5AA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Notion:</a:t>
            </a:r>
            <a:r>
              <a:rPr lang="en-US" sz="12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운영기획안, 스태프 매뉴얼, 연락망 등 부서 내 올인원 워크스페이스 구축</a:t>
            </a:r>
            <a:endParaRPr lang="en-US" sz="1200" dirty="0"/>
          </a:p>
        </p:txBody>
      </p:sp>
      <p:pic>
        <p:nvPicPr>
          <p:cNvPr id="22" name="Image 2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1561795" y="4515307"/>
            <a:ext cx="304495" cy="304495"/>
          </a:xfrm>
          <a:prstGeom prst="rect">
            <a:avLst/>
          </a:prstGeom>
        </p:spPr>
      </p:pic>
      <p:sp>
        <p:nvSpPr>
          <p:cNvPr id="23" name="Text 18"/>
          <p:cNvSpPr txBox="1"/>
          <p:nvPr/>
        </p:nvSpPr>
        <p:spPr>
          <a:xfrm>
            <a:off x="2095805" y="4524451"/>
            <a:ext cx="3543300" cy="305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시각물 제작 (Design)</a:t>
            </a:r>
            <a:endParaRPr lang="en-US" sz="1600" dirty="0"/>
          </a:p>
        </p:txBody>
      </p:sp>
      <p:sp>
        <p:nvSpPr>
          <p:cNvPr id="24" name="Text 19"/>
          <p:cNvSpPr txBox="1"/>
          <p:nvPr/>
        </p:nvSpPr>
        <p:spPr>
          <a:xfrm>
            <a:off x="1524305" y="5048402"/>
            <a:ext cx="407731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2C5AA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Canva:</a:t>
            </a:r>
            <a:r>
              <a:rPr lang="en-US" sz="12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포스터, 배너, 현수막, PPT 등 고품질의 다양한 글로벌 템플릿 직관적 편집</a:t>
            </a:r>
            <a:endParaRPr lang="en-US" sz="1200" dirty="0"/>
          </a:p>
        </p:txBody>
      </p:sp>
      <p:sp>
        <p:nvSpPr>
          <p:cNvPr id="25" name="Text 20"/>
          <p:cNvSpPr txBox="1"/>
          <p:nvPr/>
        </p:nvSpPr>
        <p:spPr>
          <a:xfrm>
            <a:off x="1524305" y="5600700"/>
            <a:ext cx="407731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2C5AA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미리캔버스:</a:t>
            </a:r>
            <a:r>
              <a:rPr lang="en-US" sz="12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국내 정서에 특화된 한글 폰트 및 K-스타일 그래픽 일러스트 소스 풍부</a:t>
            </a:r>
            <a:endParaRPr lang="en-US" sz="1200" dirty="0"/>
          </a:p>
        </p:txBody>
      </p:sp>
      <p:pic>
        <p:nvPicPr>
          <p:cNvPr id="26" name="Image 3" descr="preencoded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6705295" y="4515307"/>
            <a:ext cx="304495" cy="304495"/>
          </a:xfrm>
          <a:prstGeom prst="rect">
            <a:avLst/>
          </a:prstGeom>
        </p:spPr>
      </p:pic>
      <p:sp>
        <p:nvSpPr>
          <p:cNvPr id="27" name="Text 21"/>
          <p:cNvSpPr txBox="1"/>
          <p:nvPr/>
        </p:nvSpPr>
        <p:spPr>
          <a:xfrm>
            <a:off x="7239305" y="4524451"/>
            <a:ext cx="3543300" cy="305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미디어 편집 (Video)</a:t>
            </a:r>
            <a:endParaRPr lang="en-US" sz="1600" dirty="0"/>
          </a:p>
        </p:txBody>
      </p:sp>
      <p:sp>
        <p:nvSpPr>
          <p:cNvPr id="28" name="Text 22"/>
          <p:cNvSpPr txBox="1"/>
          <p:nvPr/>
        </p:nvSpPr>
        <p:spPr>
          <a:xfrm>
            <a:off x="6667805" y="5048402"/>
            <a:ext cx="407731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2C5AA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CapCut:</a:t>
            </a:r>
            <a:r>
              <a:rPr lang="en-US" sz="12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모바일/PC 교차 작업 지원, 트렌디한 화면 전환 및 시각 효과 적용 용이</a:t>
            </a:r>
            <a:endParaRPr lang="en-US" sz="1200" dirty="0"/>
          </a:p>
        </p:txBody>
      </p:sp>
      <p:sp>
        <p:nvSpPr>
          <p:cNvPr id="29" name="Text 23"/>
          <p:cNvSpPr txBox="1"/>
          <p:nvPr/>
        </p:nvSpPr>
        <p:spPr>
          <a:xfrm>
            <a:off x="6667805" y="5600700"/>
            <a:ext cx="407731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2C5AA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Vrew:</a:t>
            </a:r>
            <a:r>
              <a:rPr lang="en-US" sz="12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AI 음성 인식 기반의 정확한 자동 자막 생성, 인터뷰 및 강연 기록 영상에 최적</a:t>
            </a:r>
            <a:endParaRPr lang="en-US" sz="1200" dirty="0"/>
          </a:p>
        </p:txBody>
      </p:sp>
      <p:sp>
        <p:nvSpPr>
          <p:cNvPr id="30" name="Text 24"/>
          <p:cNvSpPr txBox="1"/>
          <p:nvPr/>
        </p:nvSpPr>
        <p:spPr>
          <a:xfrm>
            <a:off x="1143000" y="6476695"/>
            <a:ext cx="2971800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94A3B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Part 4. 도구 &amp; 참고자료</a:t>
            </a:r>
            <a:endParaRPr lang="en-US" sz="1000" dirty="0"/>
          </a:p>
        </p:txBody>
      </p:sp>
      <p:sp>
        <p:nvSpPr>
          <p:cNvPr id="31" name="Text 25"/>
          <p:cNvSpPr txBox="1"/>
          <p:nvPr/>
        </p:nvSpPr>
        <p:spPr>
          <a:xfrm>
            <a:off x="10591495" y="6476695"/>
            <a:ext cx="457200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94A3B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47</a:t>
            </a:r>
            <a:endParaRPr lang="en-US" sz="1000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3" name="Shape 1"/>
          <p:cNvSpPr/>
          <p:nvPr/>
        </p:nvSpPr>
        <p:spPr>
          <a:xfrm>
            <a:off x="-952805" y="-952805"/>
            <a:ext cx="2857500" cy="2857500"/>
          </a:xfrm>
          <a:prstGeom prst="ellipse">
            <a:avLst/>
          </a:prstGeom>
          <a:solidFill>
            <a:srgbClr val="E0F2FE">
              <a:alpha val="5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4" name="Shape 2"/>
          <p:cNvSpPr/>
          <p:nvPr/>
        </p:nvSpPr>
        <p:spPr>
          <a:xfrm>
            <a:off x="10953598" y="5238598"/>
            <a:ext cx="2381098" cy="2381098"/>
          </a:xfrm>
          <a:prstGeom prst="ellipse">
            <a:avLst/>
          </a:prstGeom>
          <a:solidFill>
            <a:srgbClr val="DBEAFE">
              <a:alpha val="60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2"/>
          <a:srcRect l="-60" r="-60"/>
          <a:stretch/>
        </p:blipFill>
        <p:spPr>
          <a:xfrm>
            <a:off x="5715000" y="1238098"/>
            <a:ext cx="761695" cy="47549"/>
          </a:xfrm>
          <a:prstGeom prst="rect">
            <a:avLst/>
          </a:prstGeom>
        </p:spPr>
      </p:pic>
      <p:sp>
        <p:nvSpPr>
          <p:cNvPr id="6" name="Shape 3"/>
          <p:cNvSpPr/>
          <p:nvPr/>
        </p:nvSpPr>
        <p:spPr>
          <a:xfrm>
            <a:off x="1333195" y="2095805"/>
            <a:ext cx="9629546" cy="1162202"/>
          </a:xfrm>
          <a:prstGeom prst="roundRect">
            <a:avLst>
              <a:gd name="adj" fmla="val 10318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7" name="Shape 4"/>
          <p:cNvSpPr/>
          <p:nvPr/>
        </p:nvSpPr>
        <p:spPr>
          <a:xfrm>
            <a:off x="1333195" y="2095805"/>
            <a:ext cx="95098" cy="1162202"/>
          </a:xfrm>
          <a:prstGeom prst="roundRect">
            <a:avLst>
              <a:gd name="adj" fmla="val 126103"/>
            </a:avLst>
          </a:prstGeom>
          <a:solidFill>
            <a:srgbClr val="2C5AA0"/>
          </a:solidFill>
          <a:ln w="12700">
            <a:solidFill>
              <a:srgbClr val="2C5AA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8" name="Shape 5"/>
          <p:cNvSpPr/>
          <p:nvPr/>
        </p:nvSpPr>
        <p:spPr>
          <a:xfrm>
            <a:off x="1333195" y="3524098"/>
            <a:ext cx="9629546" cy="1162202"/>
          </a:xfrm>
          <a:prstGeom prst="roundRect">
            <a:avLst>
              <a:gd name="adj" fmla="val 10318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9" name="Shape 6"/>
          <p:cNvSpPr/>
          <p:nvPr/>
        </p:nvSpPr>
        <p:spPr>
          <a:xfrm>
            <a:off x="1333195" y="3524098"/>
            <a:ext cx="95098" cy="1162202"/>
          </a:xfrm>
          <a:prstGeom prst="roundRect">
            <a:avLst>
              <a:gd name="adj" fmla="val 126103"/>
            </a:avLst>
          </a:prstGeom>
          <a:solidFill>
            <a:srgbClr val="38BDF8"/>
          </a:solidFill>
          <a:ln w="12700">
            <a:solidFill>
              <a:srgbClr val="38BDF8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0" name="Shape 7"/>
          <p:cNvSpPr/>
          <p:nvPr/>
        </p:nvSpPr>
        <p:spPr>
          <a:xfrm>
            <a:off x="1333195" y="4953305"/>
            <a:ext cx="9629546" cy="1162202"/>
          </a:xfrm>
          <a:prstGeom prst="roundRect">
            <a:avLst>
              <a:gd name="adj" fmla="val 10318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11" name="Shape 8"/>
          <p:cNvSpPr/>
          <p:nvPr/>
        </p:nvSpPr>
        <p:spPr>
          <a:xfrm>
            <a:off x="1333195" y="4953305"/>
            <a:ext cx="95098" cy="1162202"/>
          </a:xfrm>
          <a:prstGeom prst="roundRect">
            <a:avLst>
              <a:gd name="adj" fmla="val 126103"/>
            </a:avLst>
          </a:prstGeom>
          <a:solidFill>
            <a:srgbClr val="1E3A5F"/>
          </a:solidFill>
          <a:ln w="12700">
            <a:solidFill>
              <a:srgbClr val="1E3A5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2" name="Text 9"/>
          <p:cNvSpPr txBox="1"/>
          <p:nvPr/>
        </p:nvSpPr>
        <p:spPr>
          <a:xfrm>
            <a:off x="1181405" y="476402"/>
            <a:ext cx="9829800" cy="7525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000" b="1" kern="0" spc="-75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핵심 요약: 3가지 성공 원칙</a:t>
            </a:r>
            <a:endParaRPr lang="en-US" sz="4000" dirty="0"/>
          </a:p>
        </p:txBody>
      </p:sp>
      <p:sp>
        <p:nvSpPr>
          <p:cNvPr id="13" name="Text 10"/>
          <p:cNvSpPr txBox="1"/>
          <p:nvPr/>
        </p:nvSpPr>
        <p:spPr>
          <a:xfrm>
            <a:off x="1238098" y="1429207"/>
            <a:ext cx="9715500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성공적인 행사를 완성하는 가장 중요한 세 가지 핵심 원칙을 기억하세요.</a:t>
            </a:r>
            <a:endParaRPr lang="en-US" sz="1500" dirty="0"/>
          </a:p>
        </p:txBody>
      </p:sp>
      <p:sp>
        <p:nvSpPr>
          <p:cNvPr id="14" name="Text 11"/>
          <p:cNvSpPr txBox="1"/>
          <p:nvPr/>
        </p:nvSpPr>
        <p:spPr>
          <a:xfrm>
            <a:off x="1714500" y="2238451"/>
            <a:ext cx="1028700" cy="8293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5400" b="1" i="1" dirty="0">
                <a:solidFill>
                  <a:srgbClr val="2C5AA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01</a:t>
            </a:r>
            <a:endParaRPr lang="en-US" sz="5400" dirty="0"/>
          </a:p>
        </p:txBody>
      </p:sp>
      <p:sp>
        <p:nvSpPr>
          <p:cNvPr id="15" name="Text 12"/>
          <p:cNvSpPr txBox="1"/>
          <p:nvPr/>
        </p:nvSpPr>
        <p:spPr>
          <a:xfrm>
            <a:off x="2857500" y="2428646"/>
            <a:ext cx="7810805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kern="0" spc="-37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디테일한 사전 준비가 80%를 결정한다</a:t>
            </a:r>
            <a:endParaRPr lang="en-US" sz="2400" dirty="0"/>
          </a:p>
        </p:txBody>
      </p:sp>
      <p:sp>
        <p:nvSpPr>
          <p:cNvPr id="16" name="Text 13"/>
          <p:cNvSpPr txBox="1"/>
          <p:nvPr/>
        </p:nvSpPr>
        <p:spPr>
          <a:xfrm>
            <a:off x="1714500" y="3666744"/>
            <a:ext cx="1028700" cy="8293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5400" b="1" i="1" dirty="0">
                <a:solidFill>
                  <a:srgbClr val="38BDF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02</a:t>
            </a:r>
            <a:endParaRPr lang="en-US" sz="5400" dirty="0"/>
          </a:p>
        </p:txBody>
      </p:sp>
      <p:sp>
        <p:nvSpPr>
          <p:cNvPr id="17" name="Text 14"/>
          <p:cNvSpPr txBox="1"/>
          <p:nvPr/>
        </p:nvSpPr>
        <p:spPr>
          <a:xfrm>
            <a:off x="2857500" y="3857854"/>
            <a:ext cx="7810805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kern="0" spc="-37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체크리스트와 소통이 변수를 차단한다</a:t>
            </a:r>
            <a:endParaRPr lang="en-US" sz="2400" dirty="0"/>
          </a:p>
        </p:txBody>
      </p:sp>
      <p:sp>
        <p:nvSpPr>
          <p:cNvPr id="18" name="Text 15"/>
          <p:cNvSpPr txBox="1"/>
          <p:nvPr/>
        </p:nvSpPr>
        <p:spPr>
          <a:xfrm>
            <a:off x="1714500" y="5095951"/>
            <a:ext cx="1028700" cy="8293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5400" b="1" i="1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03</a:t>
            </a:r>
            <a:endParaRPr lang="en-US" sz="5400" dirty="0"/>
          </a:p>
        </p:txBody>
      </p:sp>
      <p:sp>
        <p:nvSpPr>
          <p:cNvPr id="19" name="Text 16"/>
          <p:cNvSpPr txBox="1"/>
          <p:nvPr/>
        </p:nvSpPr>
        <p:spPr>
          <a:xfrm>
            <a:off x="2857500" y="5286146"/>
            <a:ext cx="7810805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400" b="1" kern="0" spc="-37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철저한 사후 관리가 다음 성공을 보장한다</a:t>
            </a:r>
            <a:endParaRPr lang="en-US" sz="2400" dirty="0"/>
          </a:p>
        </p:txBody>
      </p:sp>
      <p:sp>
        <p:nvSpPr>
          <p:cNvPr id="20" name="Text 17"/>
          <p:cNvSpPr txBox="1"/>
          <p:nvPr/>
        </p:nvSpPr>
        <p:spPr>
          <a:xfrm>
            <a:off x="1238098" y="6381598"/>
            <a:ext cx="97155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94A3B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세션운영부 실무 매뉴얼</a:t>
            </a:r>
            <a:endParaRPr lang="en-US" sz="1200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12191695" cy="1238098"/>
          </a:xfrm>
          <a:prstGeom prst="rect">
            <a:avLst/>
          </a:prstGeom>
          <a:solidFill>
            <a:srgbClr val="1E3A5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5" name="Shape 3"/>
          <p:cNvSpPr/>
          <p:nvPr/>
        </p:nvSpPr>
        <p:spPr>
          <a:xfrm>
            <a:off x="761695" y="1571854"/>
            <a:ext cx="5162702" cy="1524305"/>
          </a:xfrm>
          <a:prstGeom prst="roundRect">
            <a:avLst>
              <a:gd name="adj" fmla="val 4499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38100" dir="16200000" algn="bl" rotWithShape="0">
              <a:srgbClr val="000000">
                <a:alpha val="3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6" name="Shape 4"/>
          <p:cNvSpPr/>
          <p:nvPr/>
        </p:nvSpPr>
        <p:spPr>
          <a:xfrm>
            <a:off x="761695" y="1571854"/>
            <a:ext cx="5162702" cy="38405"/>
          </a:xfrm>
          <a:prstGeom prst="roundRect">
            <a:avLst>
              <a:gd name="adj" fmla="val 178570"/>
            </a:avLst>
          </a:prstGeom>
          <a:solidFill>
            <a:srgbClr val="2C5AA0"/>
          </a:solidFill>
          <a:ln w="12700">
            <a:solidFill>
              <a:srgbClr val="2C5AA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7" name="Shape 5"/>
          <p:cNvSpPr/>
          <p:nvPr/>
        </p:nvSpPr>
        <p:spPr>
          <a:xfrm>
            <a:off x="6286500" y="1571854"/>
            <a:ext cx="5162702" cy="1524305"/>
          </a:xfrm>
          <a:prstGeom prst="roundRect">
            <a:avLst>
              <a:gd name="adj" fmla="val 4499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38100" dir="16200000" algn="bl" rotWithShape="0">
              <a:srgbClr val="000000">
                <a:alpha val="3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8" name="Shape 6"/>
          <p:cNvSpPr/>
          <p:nvPr/>
        </p:nvSpPr>
        <p:spPr>
          <a:xfrm>
            <a:off x="6286500" y="1571854"/>
            <a:ext cx="5162702" cy="38405"/>
          </a:xfrm>
          <a:prstGeom prst="roundRect">
            <a:avLst>
              <a:gd name="adj" fmla="val 178570"/>
            </a:avLst>
          </a:prstGeom>
          <a:solidFill>
            <a:srgbClr val="2C5AA0"/>
          </a:solidFill>
          <a:ln w="12700">
            <a:solidFill>
              <a:srgbClr val="2C5AA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9" name="Shape 7"/>
          <p:cNvSpPr/>
          <p:nvPr/>
        </p:nvSpPr>
        <p:spPr>
          <a:xfrm>
            <a:off x="761695" y="3238805"/>
            <a:ext cx="5162702" cy="1524305"/>
          </a:xfrm>
          <a:prstGeom prst="roundRect">
            <a:avLst>
              <a:gd name="adj" fmla="val 4499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38100" dir="16200000" algn="bl" rotWithShape="0">
              <a:srgbClr val="000000">
                <a:alpha val="3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10" name="Shape 8"/>
          <p:cNvSpPr/>
          <p:nvPr/>
        </p:nvSpPr>
        <p:spPr>
          <a:xfrm>
            <a:off x="761695" y="3238805"/>
            <a:ext cx="5162702" cy="38405"/>
          </a:xfrm>
          <a:prstGeom prst="roundRect">
            <a:avLst>
              <a:gd name="adj" fmla="val 178570"/>
            </a:avLst>
          </a:prstGeom>
          <a:solidFill>
            <a:srgbClr val="2C5AA0"/>
          </a:solidFill>
          <a:ln w="12700">
            <a:solidFill>
              <a:srgbClr val="2C5AA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1" name="Shape 9"/>
          <p:cNvSpPr/>
          <p:nvPr/>
        </p:nvSpPr>
        <p:spPr>
          <a:xfrm>
            <a:off x="6286500" y="3238805"/>
            <a:ext cx="5162702" cy="1524305"/>
          </a:xfrm>
          <a:prstGeom prst="roundRect">
            <a:avLst>
              <a:gd name="adj" fmla="val 4499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38100" dir="16200000" algn="bl" rotWithShape="0">
              <a:srgbClr val="000000">
                <a:alpha val="3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12" name="Shape 10"/>
          <p:cNvSpPr/>
          <p:nvPr/>
        </p:nvSpPr>
        <p:spPr>
          <a:xfrm>
            <a:off x="6286500" y="3238805"/>
            <a:ext cx="5162702" cy="38405"/>
          </a:xfrm>
          <a:prstGeom prst="roundRect">
            <a:avLst>
              <a:gd name="adj" fmla="val 178570"/>
            </a:avLst>
          </a:prstGeom>
          <a:solidFill>
            <a:srgbClr val="2C5AA0"/>
          </a:solidFill>
          <a:ln w="12700">
            <a:solidFill>
              <a:srgbClr val="2C5AA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3" name="Shape 11"/>
          <p:cNvSpPr/>
          <p:nvPr/>
        </p:nvSpPr>
        <p:spPr>
          <a:xfrm>
            <a:off x="761695" y="4905756"/>
            <a:ext cx="5162702" cy="1524305"/>
          </a:xfrm>
          <a:prstGeom prst="roundRect">
            <a:avLst>
              <a:gd name="adj" fmla="val 4499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38100" dir="16200000" algn="bl" rotWithShape="0">
              <a:srgbClr val="000000">
                <a:alpha val="3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14" name="Shape 12"/>
          <p:cNvSpPr/>
          <p:nvPr/>
        </p:nvSpPr>
        <p:spPr>
          <a:xfrm>
            <a:off x="761695" y="4905756"/>
            <a:ext cx="5162702" cy="38405"/>
          </a:xfrm>
          <a:prstGeom prst="roundRect">
            <a:avLst>
              <a:gd name="adj" fmla="val 178570"/>
            </a:avLst>
          </a:prstGeom>
          <a:solidFill>
            <a:srgbClr val="2C5AA0"/>
          </a:solidFill>
          <a:ln w="12700">
            <a:solidFill>
              <a:srgbClr val="2C5AA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5" name="Shape 13"/>
          <p:cNvSpPr/>
          <p:nvPr/>
        </p:nvSpPr>
        <p:spPr>
          <a:xfrm>
            <a:off x="6286500" y="4905756"/>
            <a:ext cx="5162702" cy="1524305"/>
          </a:xfrm>
          <a:prstGeom prst="roundRect">
            <a:avLst>
              <a:gd name="adj" fmla="val 4499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101600" dist="38100" dir="16200000" algn="bl" rotWithShape="0">
              <a:srgbClr val="000000">
                <a:alpha val="3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16" name="Shape 14"/>
          <p:cNvSpPr/>
          <p:nvPr/>
        </p:nvSpPr>
        <p:spPr>
          <a:xfrm>
            <a:off x="6286500" y="4905756"/>
            <a:ext cx="5162702" cy="38405"/>
          </a:xfrm>
          <a:prstGeom prst="roundRect">
            <a:avLst>
              <a:gd name="adj" fmla="val 178570"/>
            </a:avLst>
          </a:prstGeom>
          <a:solidFill>
            <a:srgbClr val="2C5AA0"/>
          </a:solidFill>
          <a:ln w="12700">
            <a:solidFill>
              <a:srgbClr val="2C5AA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17" name="Image 0" descr="preencoded.png"/>
          <p:cNvPicPr>
            <a:picLocks noChangeAspect="1"/>
          </p:cNvPicPr>
          <p:nvPr/>
        </p:nvPicPr>
        <p:blipFill>
          <a:blip r:embed="rId2"/>
          <a:srcRect t="-401" b="-401"/>
          <a:stretch/>
        </p:blipFill>
        <p:spPr>
          <a:xfrm>
            <a:off x="0" y="1238098"/>
            <a:ext cx="12191695" cy="38405"/>
          </a:xfrm>
          <a:prstGeom prst="rect">
            <a:avLst/>
          </a:prstGeom>
        </p:spPr>
      </p:pic>
      <p:sp>
        <p:nvSpPr>
          <p:cNvPr id="18" name="Text 15"/>
          <p:cNvSpPr txBox="1"/>
          <p:nvPr/>
        </p:nvSpPr>
        <p:spPr>
          <a:xfrm>
            <a:off x="761695" y="333756"/>
            <a:ext cx="7810805" cy="5239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kern="0" spc="-75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FAQ 실무 가이드</a:t>
            </a:r>
            <a:endParaRPr lang="en-US" sz="2800" dirty="0"/>
          </a:p>
        </p:txBody>
      </p:sp>
      <p:sp>
        <p:nvSpPr>
          <p:cNvPr id="19" name="Text 16"/>
          <p:cNvSpPr txBox="1"/>
          <p:nvPr/>
        </p:nvSpPr>
        <p:spPr>
          <a:xfrm>
            <a:off x="761695" y="875995"/>
            <a:ext cx="781080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kern="0" spc="38" dirty="0">
                <a:solidFill>
                  <a:srgbClr val="CBD5E1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신규 담당자들이 실무 현장에서 가장 많이 직면하는 돌발 상황과 즉각적인 대응법</a:t>
            </a:r>
            <a:endParaRPr lang="en-US" sz="1200" dirty="0"/>
          </a:p>
        </p:txBody>
      </p:sp>
      <p:sp>
        <p:nvSpPr>
          <p:cNvPr id="20" name="Text 17"/>
          <p:cNvSpPr txBox="1"/>
          <p:nvPr/>
        </p:nvSpPr>
        <p:spPr>
          <a:xfrm>
            <a:off x="1000354" y="1762049"/>
            <a:ext cx="4932274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2C5AA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Q.</a:t>
            </a:r>
            <a:r>
              <a:rPr lang="en-US" sz="1300" b="1" dirty="0">
                <a:solidFill>
                  <a:srgbClr val="1E293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사전 등록 인원보다 실제 참석자가 현저히 적을 때는? </a:t>
            </a:r>
            <a:endParaRPr lang="en-US" sz="1300" dirty="0"/>
          </a:p>
        </p:txBody>
      </p:sp>
      <p:sp>
        <p:nvSpPr>
          <p:cNvPr id="21" name="Text 18"/>
          <p:cNvSpPr txBox="1"/>
          <p:nvPr/>
        </p:nvSpPr>
        <p:spPr>
          <a:xfrm>
            <a:off x="1000354" y="2124151"/>
            <a:ext cx="4743907" cy="4480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94A3B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A.</a:t>
            </a:r>
            <a:r>
              <a:rPr lang="en-US" sz="11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행사장 앞쪽부터 좌석을 채우도록 유도하고, 여분 좌석은 뒤쪽부터 신속히 철수하여 빈 공간이 눈에 띄지 않게 밀집도를 높입니다. </a:t>
            </a:r>
            <a:endParaRPr lang="en-US" sz="1100" dirty="0"/>
          </a:p>
        </p:txBody>
      </p:sp>
      <p:sp>
        <p:nvSpPr>
          <p:cNvPr id="22" name="Text 19"/>
          <p:cNvSpPr txBox="1"/>
          <p:nvPr/>
        </p:nvSpPr>
        <p:spPr>
          <a:xfrm>
            <a:off x="6524244" y="1762049"/>
            <a:ext cx="4858207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2C5AA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Q.</a:t>
            </a:r>
            <a:r>
              <a:rPr lang="en-US" sz="1300" b="1" dirty="0">
                <a:solidFill>
                  <a:srgbClr val="1E293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예상보다 많은 인원이 방문하여 좌석이 부족하다면? </a:t>
            </a:r>
            <a:endParaRPr lang="en-US" sz="1300" dirty="0"/>
          </a:p>
        </p:txBody>
      </p:sp>
      <p:sp>
        <p:nvSpPr>
          <p:cNvPr id="23" name="Text 20"/>
          <p:cNvSpPr txBox="1"/>
          <p:nvPr/>
        </p:nvSpPr>
        <p:spPr>
          <a:xfrm>
            <a:off x="6524244" y="2124151"/>
            <a:ext cx="4743907" cy="4480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94A3B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A.</a:t>
            </a:r>
            <a:r>
              <a:rPr lang="en-US" sz="11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안전 통로를 막지 않는 선에서 예비 의자를 추가 배치하고, 대기 중인 스태프용 다과와 자료집을 일반 참석자용으로 우선 전환합니다. </a:t>
            </a:r>
            <a:endParaRPr lang="en-US" sz="1100" dirty="0"/>
          </a:p>
        </p:txBody>
      </p:sp>
      <p:sp>
        <p:nvSpPr>
          <p:cNvPr id="24" name="Text 21"/>
          <p:cNvSpPr txBox="1"/>
          <p:nvPr/>
        </p:nvSpPr>
        <p:spPr>
          <a:xfrm>
            <a:off x="1000354" y="3429000"/>
            <a:ext cx="4858207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2C5AA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Q.</a:t>
            </a:r>
            <a:r>
              <a:rPr lang="en-US" sz="1300" b="1" dirty="0">
                <a:solidFill>
                  <a:srgbClr val="1E293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현장에서 예기치 않게 예산 한도를 초과해야 한다면? </a:t>
            </a:r>
            <a:endParaRPr lang="en-US" sz="1300" dirty="0"/>
          </a:p>
        </p:txBody>
      </p:sp>
      <p:sp>
        <p:nvSpPr>
          <p:cNvPr id="25" name="Text 22"/>
          <p:cNvSpPr txBox="1"/>
          <p:nvPr/>
        </p:nvSpPr>
        <p:spPr>
          <a:xfrm>
            <a:off x="1000354" y="3791102"/>
            <a:ext cx="4743907" cy="4480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94A3B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A.</a:t>
            </a:r>
            <a:r>
              <a:rPr lang="en-US" sz="11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절대 임의로 개인 결제를 진행하지 마시고, 즉각 총괄 책임자에게 상황을 보고하여 추가 승인 절차를 밟아야 합니다. </a:t>
            </a:r>
            <a:endParaRPr lang="en-US" sz="1100" dirty="0"/>
          </a:p>
        </p:txBody>
      </p:sp>
      <p:sp>
        <p:nvSpPr>
          <p:cNvPr id="26" name="Text 23"/>
          <p:cNvSpPr txBox="1"/>
          <p:nvPr/>
        </p:nvSpPr>
        <p:spPr>
          <a:xfrm>
            <a:off x="6524244" y="3429000"/>
            <a:ext cx="4858207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2C5AA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Q.</a:t>
            </a:r>
            <a:r>
              <a:rPr lang="en-US" sz="1300" b="1" dirty="0">
                <a:solidFill>
                  <a:srgbClr val="1E293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주요 내빈이나 연사가 도착 예정 시간보다 늦어지면? </a:t>
            </a:r>
            <a:endParaRPr lang="en-US" sz="1300" dirty="0"/>
          </a:p>
        </p:txBody>
      </p:sp>
      <p:sp>
        <p:nvSpPr>
          <p:cNvPr id="27" name="Text 24"/>
          <p:cNvSpPr txBox="1"/>
          <p:nvPr/>
        </p:nvSpPr>
        <p:spPr>
          <a:xfrm>
            <a:off x="6524244" y="3791102"/>
            <a:ext cx="4743907" cy="4480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94A3B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A.</a:t>
            </a:r>
            <a:r>
              <a:rPr lang="en-US" sz="11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사회자에게 즉시 상황을 알리고, 홍보 영상 추가 재생, 참석자 네트워킹 시간 연장 등 준비된 '플랜 B' 식순으로 유연하게 대기합니다. </a:t>
            </a:r>
            <a:endParaRPr lang="en-US" sz="1100" dirty="0"/>
          </a:p>
        </p:txBody>
      </p:sp>
      <p:sp>
        <p:nvSpPr>
          <p:cNvPr id="28" name="Text 25"/>
          <p:cNvSpPr txBox="1"/>
          <p:nvPr/>
        </p:nvSpPr>
        <p:spPr>
          <a:xfrm>
            <a:off x="1000354" y="5095951"/>
            <a:ext cx="4858207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2C5AA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Q.</a:t>
            </a:r>
            <a:r>
              <a:rPr lang="en-US" sz="1300" b="1" dirty="0">
                <a:solidFill>
                  <a:srgbClr val="1E293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행사 도중 마이크나 빔프로젝터가 갑자기 꺼지면? </a:t>
            </a:r>
            <a:endParaRPr lang="en-US" sz="1300" dirty="0"/>
          </a:p>
        </p:txBody>
      </p:sp>
      <p:sp>
        <p:nvSpPr>
          <p:cNvPr id="29" name="Text 26"/>
          <p:cNvSpPr txBox="1"/>
          <p:nvPr/>
        </p:nvSpPr>
        <p:spPr>
          <a:xfrm>
            <a:off x="1000354" y="5458054"/>
            <a:ext cx="4743907" cy="4480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94A3B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A.</a:t>
            </a:r>
            <a:r>
              <a:rPr lang="en-US" sz="11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당황하지 않고 육성으로 잠시 양해를 구한 뒤, 사전에 근처에 세팅해둔 예비 유선 마이크나 여비 노트북으로 1분 내에 즉시 전환합니다. </a:t>
            </a:r>
            <a:endParaRPr lang="en-US" sz="1100" dirty="0"/>
          </a:p>
        </p:txBody>
      </p:sp>
      <p:sp>
        <p:nvSpPr>
          <p:cNvPr id="30" name="Text 27"/>
          <p:cNvSpPr txBox="1"/>
          <p:nvPr/>
        </p:nvSpPr>
        <p:spPr>
          <a:xfrm>
            <a:off x="6524244" y="5095951"/>
            <a:ext cx="4858207" cy="2670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2C5AA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Q.</a:t>
            </a:r>
            <a:r>
              <a:rPr lang="en-US" sz="1300" b="1" dirty="0">
                <a:solidFill>
                  <a:srgbClr val="1E293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무단 외부인이 입장하거나 강한 클레임이 발생하면? </a:t>
            </a:r>
            <a:endParaRPr lang="en-US" sz="1300" dirty="0"/>
          </a:p>
        </p:txBody>
      </p:sp>
      <p:sp>
        <p:nvSpPr>
          <p:cNvPr id="31" name="Text 28"/>
          <p:cNvSpPr txBox="1"/>
          <p:nvPr/>
        </p:nvSpPr>
        <p:spPr>
          <a:xfrm>
            <a:off x="6524244" y="5458054"/>
            <a:ext cx="4743907" cy="4480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94A3B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A.</a:t>
            </a:r>
            <a:r>
              <a:rPr lang="en-US" sz="11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본 행사의 원활한 진행과 다른 참석자 보호를 위해, 정중하게 행사장 외부 공간으로 모신 후 전담 스태프가 1:1로 상황을 응대합니다. </a:t>
            </a:r>
            <a:endParaRPr lang="en-US" sz="1100" dirty="0"/>
          </a:p>
        </p:txBody>
      </p:sp>
      <p:sp>
        <p:nvSpPr>
          <p:cNvPr id="32" name="Text 29"/>
          <p:cNvSpPr txBox="1"/>
          <p:nvPr/>
        </p:nvSpPr>
        <p:spPr>
          <a:xfrm>
            <a:off x="761695" y="6476695"/>
            <a:ext cx="3048610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94A3B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세션운영부 실무 매뉴얼 | FAQ 실무 가이드</a:t>
            </a:r>
            <a:endParaRPr lang="en-US" sz="1000" dirty="0"/>
          </a:p>
        </p:txBody>
      </p:sp>
      <p:sp>
        <p:nvSpPr>
          <p:cNvPr id="33" name="Text 30"/>
          <p:cNvSpPr txBox="1"/>
          <p:nvPr/>
        </p:nvSpPr>
        <p:spPr>
          <a:xfrm>
            <a:off x="10877702" y="6476695"/>
            <a:ext cx="553212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94A3B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49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rcRect t="-420" b="-420"/>
          <a:stretch/>
        </p:blipFill>
        <p:spPr>
          <a:xfrm>
            <a:off x="571500" y="428854"/>
            <a:ext cx="761695" cy="57607"/>
          </a:xfrm>
          <a:prstGeom prst="rect">
            <a:avLst/>
          </a:prstGeom>
        </p:spPr>
      </p:pic>
      <p:pic>
        <p:nvPicPr>
          <p:cNvPr id="5" name="Image 1" descr="preencoded.png"/>
          <p:cNvPicPr>
            <a:picLocks noChangeAspect="1"/>
          </p:cNvPicPr>
          <p:nvPr/>
        </p:nvPicPr>
        <p:blipFill>
          <a:blip r:embed="rId4"/>
          <a:srcRect l="-4" r="-4"/>
          <a:stretch/>
        </p:blipFill>
        <p:spPr>
          <a:xfrm>
            <a:off x="571500" y="1714500"/>
            <a:ext cx="3829507" cy="4591202"/>
          </a:xfrm>
          <a:prstGeom prst="rect">
            <a:avLst/>
          </a:prstGeom>
        </p:spPr>
      </p:pic>
      <p:pic>
        <p:nvPicPr>
          <p:cNvPr id="6" name="Image 2" descr="preencoded.png"/>
          <p:cNvPicPr>
            <a:picLocks noChangeAspect="1"/>
          </p:cNvPicPr>
          <p:nvPr/>
        </p:nvPicPr>
        <p:blipFill>
          <a:blip r:embed="rId5"/>
          <a:srcRect l="-2089" r="-2089"/>
          <a:stretch/>
        </p:blipFill>
        <p:spPr>
          <a:xfrm>
            <a:off x="857707" y="2476195"/>
            <a:ext cx="3238805" cy="9144"/>
          </a:xfrm>
          <a:prstGeom prst="rect">
            <a:avLst/>
          </a:prstGeom>
        </p:spPr>
      </p:pic>
      <p:sp>
        <p:nvSpPr>
          <p:cNvPr id="7" name="Shape 2"/>
          <p:cNvSpPr/>
          <p:nvPr/>
        </p:nvSpPr>
        <p:spPr>
          <a:xfrm>
            <a:off x="4809744" y="2572207"/>
            <a:ext cx="1476756" cy="2057400"/>
          </a:xfrm>
          <a:prstGeom prst="roundRect">
            <a:avLst>
              <a:gd name="adj" fmla="val 6392"/>
            </a:avLst>
          </a:prstGeom>
          <a:solidFill>
            <a:srgbClr val="FFFFFF"/>
          </a:solidFill>
          <a:ln/>
          <a:effectLst>
            <a:outerShdw blurRad="63500" dist="38100" dir="162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8" name="Shape 3"/>
          <p:cNvSpPr/>
          <p:nvPr/>
        </p:nvSpPr>
        <p:spPr>
          <a:xfrm>
            <a:off x="4809744" y="2572207"/>
            <a:ext cx="1476756" cy="57607"/>
          </a:xfrm>
          <a:prstGeom prst="roundRect">
            <a:avLst>
              <a:gd name="adj" fmla="val 163851"/>
            </a:avLst>
          </a:prstGeom>
          <a:solidFill>
            <a:srgbClr val="94A3B8"/>
          </a:solidFill>
          <a:ln w="12700">
            <a:solidFill>
              <a:srgbClr val="94A3B8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9" name="Shape 4"/>
          <p:cNvSpPr/>
          <p:nvPr/>
        </p:nvSpPr>
        <p:spPr>
          <a:xfrm>
            <a:off x="6715354" y="2572207"/>
            <a:ext cx="1476756" cy="2057400"/>
          </a:xfrm>
          <a:prstGeom prst="roundRect">
            <a:avLst>
              <a:gd name="adj" fmla="val 6392"/>
            </a:avLst>
          </a:prstGeom>
          <a:solidFill>
            <a:srgbClr val="FFFFFF"/>
          </a:solidFill>
          <a:ln/>
          <a:effectLst>
            <a:outerShdw blurRad="63500" dist="38100" dir="162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10" name="Shape 5"/>
          <p:cNvSpPr/>
          <p:nvPr/>
        </p:nvSpPr>
        <p:spPr>
          <a:xfrm>
            <a:off x="6715354" y="2572207"/>
            <a:ext cx="1476756" cy="57607"/>
          </a:xfrm>
          <a:prstGeom prst="roundRect">
            <a:avLst>
              <a:gd name="adj" fmla="val 163851"/>
            </a:avLst>
          </a:prstGeom>
          <a:solidFill>
            <a:srgbClr val="64748B"/>
          </a:solidFill>
          <a:ln w="12700">
            <a:solidFill>
              <a:srgbClr val="64748B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1" name="Shape 6"/>
          <p:cNvSpPr/>
          <p:nvPr/>
        </p:nvSpPr>
        <p:spPr>
          <a:xfrm>
            <a:off x="8620049" y="2572207"/>
            <a:ext cx="1476756" cy="2057400"/>
          </a:xfrm>
          <a:prstGeom prst="roundRect">
            <a:avLst>
              <a:gd name="adj" fmla="val 6392"/>
            </a:avLst>
          </a:prstGeom>
          <a:solidFill>
            <a:srgbClr val="FFFFFF"/>
          </a:solidFill>
          <a:ln/>
          <a:effectLst>
            <a:outerShdw blurRad="63500" dist="38100" dir="162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12" name="Shape 7"/>
          <p:cNvSpPr/>
          <p:nvPr/>
        </p:nvSpPr>
        <p:spPr>
          <a:xfrm>
            <a:off x="8620049" y="2572207"/>
            <a:ext cx="1476756" cy="57607"/>
          </a:xfrm>
          <a:prstGeom prst="roundRect">
            <a:avLst>
              <a:gd name="adj" fmla="val 163851"/>
            </a:avLst>
          </a:prstGeom>
          <a:solidFill>
            <a:srgbClr val="3B82F6"/>
          </a:solidFill>
          <a:ln w="12700">
            <a:solidFill>
              <a:srgbClr val="3B82F6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13" name="Image 3" descr="preencoded.png"/>
          <p:cNvPicPr>
            <a:picLocks noChangeAspect="1"/>
          </p:cNvPicPr>
          <p:nvPr/>
        </p:nvPicPr>
        <p:blipFill>
          <a:blip r:embed="rId6"/>
          <a:srcRect l="-13" r="-13"/>
          <a:stretch/>
        </p:blipFill>
        <p:spPr>
          <a:xfrm>
            <a:off x="10524744" y="2572207"/>
            <a:ext cx="1476756" cy="2057400"/>
          </a:xfrm>
          <a:prstGeom prst="rect">
            <a:avLst/>
          </a:prstGeom>
        </p:spPr>
      </p:pic>
      <p:sp>
        <p:nvSpPr>
          <p:cNvPr id="14" name="Shape 8"/>
          <p:cNvSpPr/>
          <p:nvPr/>
        </p:nvSpPr>
        <p:spPr>
          <a:xfrm>
            <a:off x="4953305" y="4953305"/>
            <a:ext cx="6667805" cy="952805"/>
          </a:xfrm>
          <a:prstGeom prst="roundRect">
            <a:avLst>
              <a:gd name="adj" fmla="val 7678"/>
            </a:avLst>
          </a:prstGeom>
          <a:solidFill>
            <a:srgbClr val="FFFBEB"/>
          </a:solidFill>
          <a:ln/>
        </p:spPr>
        <p:txBody>
          <a:bodyPr/>
          <a:lstStyle/>
          <a:p>
            <a:endParaRPr lang="en-KR"/>
          </a:p>
        </p:txBody>
      </p:sp>
      <p:sp>
        <p:nvSpPr>
          <p:cNvPr id="15" name="Shape 9"/>
          <p:cNvSpPr/>
          <p:nvPr/>
        </p:nvSpPr>
        <p:spPr>
          <a:xfrm>
            <a:off x="4953305" y="4953305"/>
            <a:ext cx="47549" cy="952805"/>
          </a:xfrm>
          <a:prstGeom prst="roundRect">
            <a:avLst>
              <a:gd name="adj" fmla="val 153846"/>
            </a:avLst>
          </a:prstGeom>
          <a:solidFill>
            <a:srgbClr val="F59E0B"/>
          </a:solidFill>
          <a:ln w="12700">
            <a:solidFill>
              <a:srgbClr val="F59E0B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6" name="Text 10"/>
          <p:cNvSpPr txBox="1"/>
          <p:nvPr/>
        </p:nvSpPr>
        <p:spPr>
          <a:xfrm>
            <a:off x="571500" y="619049"/>
            <a:ext cx="98298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kern="0" spc="-75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1단계: 행사장 서칭 (장소 선정 기준)</a:t>
            </a:r>
            <a:endParaRPr lang="en-US" sz="2800" dirty="0"/>
          </a:p>
        </p:txBody>
      </p:sp>
      <p:sp>
        <p:nvSpPr>
          <p:cNvPr id="17" name="Text 11"/>
          <p:cNvSpPr txBox="1"/>
          <p:nvPr/>
        </p:nvSpPr>
        <p:spPr>
          <a:xfrm>
            <a:off x="571500" y="1190549"/>
            <a:ext cx="9715500" cy="2478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kern="0" spc="-37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행사의 성격과 규모에 맞는 최적의 공간을 발굴하는 사전 기획의 첫걸음입니다.</a:t>
            </a:r>
            <a:endParaRPr lang="en-US" sz="1300" dirty="0"/>
          </a:p>
        </p:txBody>
      </p:sp>
      <p:sp>
        <p:nvSpPr>
          <p:cNvPr id="18" name="Text 12"/>
          <p:cNvSpPr txBox="1"/>
          <p:nvPr/>
        </p:nvSpPr>
        <p:spPr>
          <a:xfrm>
            <a:off x="857707" y="2000707"/>
            <a:ext cx="3429000" cy="305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kern="0" spc="-37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장소 선정 체크포인트</a:t>
            </a:r>
            <a:endParaRPr lang="en-US" sz="1600" dirty="0"/>
          </a:p>
        </p:txBody>
      </p:sp>
      <p:sp>
        <p:nvSpPr>
          <p:cNvPr id="19" name="Shape 13"/>
          <p:cNvSpPr/>
          <p:nvPr/>
        </p:nvSpPr>
        <p:spPr>
          <a:xfrm>
            <a:off x="857707" y="2714854"/>
            <a:ext cx="304495" cy="304495"/>
          </a:xfrm>
          <a:prstGeom prst="roundRect">
            <a:avLst>
              <a:gd name="adj" fmla="val 150150"/>
            </a:avLst>
          </a:prstGeom>
          <a:solidFill>
            <a:srgbClr val="EFF6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20" name="Image 4" descr="preencoded.png"/>
          <p:cNvPicPr>
            <a:picLocks noChangeAspect="1"/>
          </p:cNvPicPr>
          <p:nvPr/>
        </p:nvPicPr>
        <p:blipFill>
          <a:blip r:embed="rId7"/>
          <a:srcRect l="-1507" r="-1507"/>
          <a:stretch/>
        </p:blipFill>
        <p:spPr>
          <a:xfrm>
            <a:off x="923544" y="2800807"/>
            <a:ext cx="171907" cy="133502"/>
          </a:xfrm>
          <a:prstGeom prst="rect">
            <a:avLst/>
          </a:prstGeom>
        </p:spPr>
      </p:pic>
      <p:sp>
        <p:nvSpPr>
          <p:cNvPr id="21" name="Text 14"/>
          <p:cNvSpPr txBox="1"/>
          <p:nvPr/>
        </p:nvSpPr>
        <p:spPr>
          <a:xfrm>
            <a:off x="1285646" y="2667305"/>
            <a:ext cx="3001061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수용 인원</a:t>
            </a:r>
            <a:endParaRPr lang="en-US" sz="1200" dirty="0"/>
          </a:p>
        </p:txBody>
      </p:sp>
      <p:sp>
        <p:nvSpPr>
          <p:cNvPr id="22" name="Text 15"/>
          <p:cNvSpPr txBox="1"/>
          <p:nvPr/>
        </p:nvSpPr>
        <p:spPr>
          <a:xfrm>
            <a:off x="1285646" y="2899562"/>
            <a:ext cx="2922422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예상 타겟(50~300명 등)에 적합한 공간</a:t>
            </a:r>
            <a:endParaRPr lang="en-US" sz="1000" dirty="0"/>
          </a:p>
        </p:txBody>
      </p:sp>
      <p:sp>
        <p:nvSpPr>
          <p:cNvPr id="23" name="Shape 16"/>
          <p:cNvSpPr/>
          <p:nvPr/>
        </p:nvSpPr>
        <p:spPr>
          <a:xfrm>
            <a:off x="857707" y="3381451"/>
            <a:ext cx="304495" cy="304495"/>
          </a:xfrm>
          <a:prstGeom prst="roundRect">
            <a:avLst>
              <a:gd name="adj" fmla="val 150150"/>
            </a:avLst>
          </a:prstGeom>
          <a:solidFill>
            <a:srgbClr val="EFF6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24" name="Image 5" descr="preencoded.png"/>
          <p:cNvPicPr>
            <a:picLocks noChangeAspect="1"/>
          </p:cNvPicPr>
          <p:nvPr/>
        </p:nvPicPr>
        <p:blipFill>
          <a:blip r:embed="rId8"/>
          <a:srcRect l="-837" r="-837"/>
          <a:stretch/>
        </p:blipFill>
        <p:spPr>
          <a:xfrm>
            <a:off x="933602" y="3467405"/>
            <a:ext cx="152705" cy="133502"/>
          </a:xfrm>
          <a:prstGeom prst="rect">
            <a:avLst/>
          </a:prstGeom>
        </p:spPr>
      </p:pic>
      <p:sp>
        <p:nvSpPr>
          <p:cNvPr id="25" name="Text 17"/>
          <p:cNvSpPr txBox="1"/>
          <p:nvPr/>
        </p:nvSpPr>
        <p:spPr>
          <a:xfrm>
            <a:off x="1285646" y="3333902"/>
            <a:ext cx="3001061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접근성</a:t>
            </a:r>
            <a:endParaRPr lang="en-US" sz="1200" dirty="0"/>
          </a:p>
        </p:txBody>
      </p:sp>
      <p:sp>
        <p:nvSpPr>
          <p:cNvPr id="26" name="Text 18"/>
          <p:cNvSpPr txBox="1"/>
          <p:nvPr/>
        </p:nvSpPr>
        <p:spPr>
          <a:xfrm>
            <a:off x="1285646" y="3566160"/>
            <a:ext cx="3001061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대중교통 거리 및 도보 이동 편의성</a:t>
            </a:r>
            <a:endParaRPr lang="en-US" sz="1000" dirty="0"/>
          </a:p>
        </p:txBody>
      </p:sp>
      <p:sp>
        <p:nvSpPr>
          <p:cNvPr id="27" name="Shape 19"/>
          <p:cNvSpPr/>
          <p:nvPr/>
        </p:nvSpPr>
        <p:spPr>
          <a:xfrm>
            <a:off x="857707" y="4048049"/>
            <a:ext cx="304495" cy="304495"/>
          </a:xfrm>
          <a:prstGeom prst="roundRect">
            <a:avLst>
              <a:gd name="adj" fmla="val 150150"/>
            </a:avLst>
          </a:prstGeom>
          <a:solidFill>
            <a:srgbClr val="EFF6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28" name="Image 6" descr="preencoded.png"/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942746" y="4134002"/>
            <a:ext cx="133502" cy="133502"/>
          </a:xfrm>
          <a:prstGeom prst="rect">
            <a:avLst/>
          </a:prstGeom>
        </p:spPr>
      </p:pic>
      <p:sp>
        <p:nvSpPr>
          <p:cNvPr id="29" name="Text 20"/>
          <p:cNvSpPr txBox="1"/>
          <p:nvPr/>
        </p:nvSpPr>
        <p:spPr>
          <a:xfrm>
            <a:off x="1285646" y="4000500"/>
            <a:ext cx="3001061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대관료 및 부대비용</a:t>
            </a:r>
            <a:endParaRPr lang="en-US" sz="1200" dirty="0"/>
          </a:p>
        </p:txBody>
      </p:sp>
      <p:sp>
        <p:nvSpPr>
          <p:cNvPr id="30" name="Text 21"/>
          <p:cNvSpPr txBox="1"/>
          <p:nvPr/>
        </p:nvSpPr>
        <p:spPr>
          <a:xfrm>
            <a:off x="1285646" y="4232758"/>
            <a:ext cx="3001061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기본료 외 냉난방, 프로젝터 추가 비용</a:t>
            </a:r>
            <a:endParaRPr lang="en-US" sz="1000" dirty="0"/>
          </a:p>
        </p:txBody>
      </p:sp>
      <p:sp>
        <p:nvSpPr>
          <p:cNvPr id="31" name="Shape 22"/>
          <p:cNvSpPr/>
          <p:nvPr/>
        </p:nvSpPr>
        <p:spPr>
          <a:xfrm>
            <a:off x="857707" y="4714646"/>
            <a:ext cx="304495" cy="304495"/>
          </a:xfrm>
          <a:prstGeom prst="roundRect">
            <a:avLst>
              <a:gd name="adj" fmla="val 150150"/>
            </a:avLst>
          </a:prstGeom>
          <a:solidFill>
            <a:srgbClr val="EFF6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32" name="Image 7" descr="preencoded.png"/>
          <p:cNvPicPr>
            <a:picLocks noChangeAspect="1"/>
          </p:cNvPicPr>
          <p:nvPr/>
        </p:nvPicPr>
        <p:blipFill>
          <a:blip r:embed="rId10"/>
          <a:srcRect t="-1100" b="-1100"/>
          <a:stretch/>
        </p:blipFill>
        <p:spPr>
          <a:xfrm>
            <a:off x="952805" y="4800600"/>
            <a:ext cx="114300" cy="133502"/>
          </a:xfrm>
          <a:prstGeom prst="rect">
            <a:avLst/>
          </a:prstGeom>
        </p:spPr>
      </p:pic>
      <p:sp>
        <p:nvSpPr>
          <p:cNvPr id="33" name="Text 23"/>
          <p:cNvSpPr txBox="1"/>
          <p:nvPr/>
        </p:nvSpPr>
        <p:spPr>
          <a:xfrm>
            <a:off x="1285646" y="4667098"/>
            <a:ext cx="3001061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주차 환경</a:t>
            </a:r>
            <a:endParaRPr lang="en-US" sz="1200" dirty="0"/>
          </a:p>
        </p:txBody>
      </p:sp>
      <p:sp>
        <p:nvSpPr>
          <p:cNvPr id="34" name="Text 24"/>
          <p:cNvSpPr txBox="1"/>
          <p:nvPr/>
        </p:nvSpPr>
        <p:spPr>
          <a:xfrm>
            <a:off x="1285646" y="4899355"/>
            <a:ext cx="3001061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무료 주차 대수, 시간 및 초과 요금</a:t>
            </a:r>
            <a:endParaRPr lang="en-US" sz="1000" dirty="0"/>
          </a:p>
        </p:txBody>
      </p:sp>
      <p:sp>
        <p:nvSpPr>
          <p:cNvPr id="35" name="Shape 25"/>
          <p:cNvSpPr/>
          <p:nvPr/>
        </p:nvSpPr>
        <p:spPr>
          <a:xfrm>
            <a:off x="857707" y="5381244"/>
            <a:ext cx="304495" cy="304495"/>
          </a:xfrm>
          <a:prstGeom prst="roundRect">
            <a:avLst>
              <a:gd name="adj" fmla="val 150150"/>
            </a:avLst>
          </a:prstGeom>
          <a:solidFill>
            <a:srgbClr val="EFF6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36" name="Image 8" descr="preencoded.png"/>
          <p:cNvPicPr>
            <a:picLocks noChangeAspect="1"/>
          </p:cNvPicPr>
          <p:nvPr/>
        </p:nvPicPr>
        <p:blipFill>
          <a:blip r:embed="rId11"/>
          <a:srcRect l="-1507" r="-1507"/>
          <a:stretch/>
        </p:blipFill>
        <p:spPr>
          <a:xfrm>
            <a:off x="923544" y="5467198"/>
            <a:ext cx="171907" cy="133502"/>
          </a:xfrm>
          <a:prstGeom prst="rect">
            <a:avLst/>
          </a:prstGeom>
        </p:spPr>
      </p:pic>
      <p:sp>
        <p:nvSpPr>
          <p:cNvPr id="37" name="Text 26"/>
          <p:cNvSpPr txBox="1"/>
          <p:nvPr/>
        </p:nvSpPr>
        <p:spPr>
          <a:xfrm>
            <a:off x="1285646" y="5333695"/>
            <a:ext cx="3001061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주변 편의시설</a:t>
            </a:r>
            <a:endParaRPr lang="en-US" sz="1200" dirty="0"/>
          </a:p>
        </p:txBody>
      </p:sp>
      <p:sp>
        <p:nvSpPr>
          <p:cNvPr id="38" name="Text 27"/>
          <p:cNvSpPr txBox="1"/>
          <p:nvPr/>
        </p:nvSpPr>
        <p:spPr>
          <a:xfrm>
            <a:off x="1285646" y="5565953"/>
            <a:ext cx="3001061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대기실, 화장실 청결도, 인근 식당가</a:t>
            </a:r>
            <a:endParaRPr lang="en-US" sz="1000" dirty="0"/>
          </a:p>
        </p:txBody>
      </p:sp>
      <p:sp>
        <p:nvSpPr>
          <p:cNvPr id="39" name="Text 28"/>
          <p:cNvSpPr txBox="1"/>
          <p:nvPr/>
        </p:nvSpPr>
        <p:spPr>
          <a:xfrm>
            <a:off x="4953305" y="1714500"/>
            <a:ext cx="6810451" cy="305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kern="0" spc="-37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장소 선정 핵심 프로세스</a:t>
            </a:r>
            <a:endParaRPr lang="en-US" sz="1600" dirty="0"/>
          </a:p>
        </p:txBody>
      </p:sp>
      <p:sp>
        <p:nvSpPr>
          <p:cNvPr id="40" name="Text 29"/>
          <p:cNvSpPr txBox="1"/>
          <p:nvPr/>
        </p:nvSpPr>
        <p:spPr>
          <a:xfrm>
            <a:off x="4953305" y="2095805"/>
            <a:ext cx="681045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체계적인 단계를 거쳐 행사 목적에 최적화된 장소를 확정합니다.</a:t>
            </a:r>
            <a:endParaRPr lang="en-US" sz="1200" dirty="0"/>
          </a:p>
        </p:txBody>
      </p:sp>
      <p:pic>
        <p:nvPicPr>
          <p:cNvPr id="41" name="Image 9" descr="preencoded.png"/>
          <p:cNvPicPr>
            <a:picLocks noChangeAspect="1"/>
          </p:cNvPicPr>
          <p:nvPr/>
        </p:nvPicPr>
        <p:blipFill>
          <a:blip r:embed="rId12"/>
          <a:srcRect l="-50" r="-50"/>
          <a:stretch/>
        </p:blipFill>
        <p:spPr>
          <a:xfrm>
            <a:off x="5434279" y="2809951"/>
            <a:ext cx="228600" cy="304495"/>
          </a:xfrm>
          <a:prstGeom prst="rect">
            <a:avLst/>
          </a:prstGeom>
        </p:spPr>
      </p:pic>
      <p:sp>
        <p:nvSpPr>
          <p:cNvPr id="42" name="Text 30"/>
          <p:cNvSpPr txBox="1"/>
          <p:nvPr/>
        </p:nvSpPr>
        <p:spPr>
          <a:xfrm>
            <a:off x="4891126" y="3333902"/>
            <a:ext cx="1314907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75" dirty="0">
                <a:solidFill>
                  <a:srgbClr val="94A3B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STEP 01</a:t>
            </a:r>
            <a:endParaRPr lang="en-US" sz="900" dirty="0"/>
          </a:p>
        </p:txBody>
      </p:sp>
      <p:sp>
        <p:nvSpPr>
          <p:cNvPr id="43" name="Text 31"/>
          <p:cNvSpPr txBox="1"/>
          <p:nvPr/>
        </p:nvSpPr>
        <p:spPr>
          <a:xfrm>
            <a:off x="4879238" y="3571646"/>
            <a:ext cx="1337767" cy="2478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kern="0" spc="-37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요구사항 분석</a:t>
            </a:r>
            <a:endParaRPr lang="en-US" sz="1300" dirty="0"/>
          </a:p>
        </p:txBody>
      </p:sp>
      <p:sp>
        <p:nvSpPr>
          <p:cNvPr id="44" name="Text 32"/>
          <p:cNvSpPr txBox="1"/>
          <p:nvPr/>
        </p:nvSpPr>
        <p:spPr>
          <a:xfrm>
            <a:off x="4900270" y="3952951"/>
            <a:ext cx="1295705" cy="3529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목적, 예산, 인원 등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기본 요건 확정</a:t>
            </a:r>
            <a:endParaRPr lang="en-US" sz="900" dirty="0"/>
          </a:p>
        </p:txBody>
      </p:sp>
      <p:pic>
        <p:nvPicPr>
          <p:cNvPr id="45" name="Image 10" descr="preencoded.png"/>
          <p:cNvPicPr>
            <a:picLocks noChangeAspect="1"/>
          </p:cNvPicPr>
          <p:nvPr/>
        </p:nvPicPr>
        <p:blipFill>
          <a:blip r:embed="rId13"/>
          <a:srcRect l="-57" r="-57"/>
          <a:stretch/>
        </p:blipFill>
        <p:spPr>
          <a:xfrm>
            <a:off x="6400800" y="3381451"/>
            <a:ext cx="200254" cy="228600"/>
          </a:xfrm>
          <a:prstGeom prst="rect">
            <a:avLst/>
          </a:prstGeom>
        </p:spPr>
      </p:pic>
      <p:pic>
        <p:nvPicPr>
          <p:cNvPr id="46" name="Image 11" descr="preencoded.png"/>
          <p:cNvPicPr>
            <a:picLocks noChangeAspect="1"/>
          </p:cNvPicPr>
          <p:nvPr/>
        </p:nvPicPr>
        <p:blipFill>
          <a:blip r:embed="rId14"/>
          <a:srcRect/>
          <a:stretch/>
        </p:blipFill>
        <p:spPr>
          <a:xfrm>
            <a:off x="7300570" y="2809951"/>
            <a:ext cx="304495" cy="304495"/>
          </a:xfrm>
          <a:prstGeom prst="rect">
            <a:avLst/>
          </a:prstGeom>
        </p:spPr>
      </p:pic>
      <p:sp>
        <p:nvSpPr>
          <p:cNvPr id="47" name="Text 33"/>
          <p:cNvSpPr txBox="1"/>
          <p:nvPr/>
        </p:nvSpPr>
        <p:spPr>
          <a:xfrm>
            <a:off x="6795821" y="3333902"/>
            <a:ext cx="1314907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75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STEP 02</a:t>
            </a:r>
            <a:endParaRPr lang="en-US" sz="900" dirty="0"/>
          </a:p>
        </p:txBody>
      </p:sp>
      <p:sp>
        <p:nvSpPr>
          <p:cNvPr id="48" name="Text 34"/>
          <p:cNvSpPr txBox="1"/>
          <p:nvPr/>
        </p:nvSpPr>
        <p:spPr>
          <a:xfrm>
            <a:off x="6784848" y="3571646"/>
            <a:ext cx="1337767" cy="2478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kern="0" spc="-37" dirty="0">
                <a:solidFill>
                  <a:srgbClr val="1E293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후보지 탐색</a:t>
            </a:r>
            <a:endParaRPr lang="en-US" sz="1300" dirty="0"/>
          </a:p>
        </p:txBody>
      </p:sp>
      <p:sp>
        <p:nvSpPr>
          <p:cNvPr id="49" name="Text 35"/>
          <p:cNvSpPr txBox="1"/>
          <p:nvPr/>
        </p:nvSpPr>
        <p:spPr>
          <a:xfrm>
            <a:off x="6805879" y="3952951"/>
            <a:ext cx="1295705" cy="3529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조건 부합 장소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리스트업 및 컨택</a:t>
            </a:r>
            <a:endParaRPr lang="en-US" sz="900" dirty="0"/>
          </a:p>
        </p:txBody>
      </p:sp>
      <p:pic>
        <p:nvPicPr>
          <p:cNvPr id="50" name="Image 12" descr="preencoded.png"/>
          <p:cNvPicPr>
            <a:picLocks noChangeAspect="1"/>
          </p:cNvPicPr>
          <p:nvPr/>
        </p:nvPicPr>
        <p:blipFill>
          <a:blip r:embed="rId15"/>
          <a:srcRect l="-57" r="-57"/>
          <a:stretch/>
        </p:blipFill>
        <p:spPr>
          <a:xfrm>
            <a:off x="8305495" y="3381451"/>
            <a:ext cx="200254" cy="228600"/>
          </a:xfrm>
          <a:prstGeom prst="rect">
            <a:avLst/>
          </a:prstGeom>
        </p:spPr>
      </p:pic>
      <p:pic>
        <p:nvPicPr>
          <p:cNvPr id="51" name="Image 13" descr="preencoded.png"/>
          <p:cNvPicPr>
            <a:picLocks noChangeAspect="1"/>
          </p:cNvPicPr>
          <p:nvPr/>
        </p:nvPicPr>
        <p:blipFill>
          <a:blip r:embed="rId16"/>
          <a:srcRect l="-90" r="-90"/>
          <a:stretch/>
        </p:blipFill>
        <p:spPr>
          <a:xfrm>
            <a:off x="9167774" y="2809951"/>
            <a:ext cx="381305" cy="304495"/>
          </a:xfrm>
          <a:prstGeom prst="rect">
            <a:avLst/>
          </a:prstGeom>
        </p:spPr>
      </p:pic>
      <p:sp>
        <p:nvSpPr>
          <p:cNvPr id="52" name="Text 36"/>
          <p:cNvSpPr txBox="1"/>
          <p:nvPr/>
        </p:nvSpPr>
        <p:spPr>
          <a:xfrm>
            <a:off x="8701430" y="3333902"/>
            <a:ext cx="1314907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75" dirty="0">
                <a:solidFill>
                  <a:srgbClr val="3B82F6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STEP 03</a:t>
            </a:r>
            <a:endParaRPr lang="en-US" sz="900" dirty="0"/>
          </a:p>
        </p:txBody>
      </p:sp>
      <p:sp>
        <p:nvSpPr>
          <p:cNvPr id="53" name="Text 37"/>
          <p:cNvSpPr txBox="1"/>
          <p:nvPr/>
        </p:nvSpPr>
        <p:spPr>
          <a:xfrm>
            <a:off x="8689543" y="3571646"/>
            <a:ext cx="1337767" cy="2478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kern="0" spc="-37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비교 평가</a:t>
            </a:r>
            <a:endParaRPr lang="en-US" sz="1300" dirty="0"/>
          </a:p>
        </p:txBody>
      </p:sp>
      <p:sp>
        <p:nvSpPr>
          <p:cNvPr id="54" name="Text 38"/>
          <p:cNvSpPr txBox="1"/>
          <p:nvPr/>
        </p:nvSpPr>
        <p:spPr>
          <a:xfrm>
            <a:off x="8710574" y="3952951"/>
            <a:ext cx="1295705" cy="3529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현장 답사 진행 및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장단점 심층 분석</a:t>
            </a:r>
            <a:endParaRPr lang="en-US" sz="900" dirty="0"/>
          </a:p>
        </p:txBody>
      </p:sp>
      <p:pic>
        <p:nvPicPr>
          <p:cNvPr id="55" name="Image 14" descr="preencoded.png"/>
          <p:cNvPicPr>
            <a:picLocks noChangeAspect="1"/>
          </p:cNvPicPr>
          <p:nvPr/>
        </p:nvPicPr>
        <p:blipFill>
          <a:blip r:embed="rId17"/>
          <a:srcRect l="-57" r="-57"/>
          <a:stretch/>
        </p:blipFill>
        <p:spPr>
          <a:xfrm>
            <a:off x="10211105" y="3381451"/>
            <a:ext cx="200254" cy="228600"/>
          </a:xfrm>
          <a:prstGeom prst="rect">
            <a:avLst/>
          </a:prstGeom>
        </p:spPr>
      </p:pic>
      <p:pic>
        <p:nvPicPr>
          <p:cNvPr id="56" name="Image 15" descr="preencoded.png"/>
          <p:cNvPicPr>
            <a:picLocks noChangeAspect="1"/>
          </p:cNvPicPr>
          <p:nvPr/>
        </p:nvPicPr>
        <p:blipFill>
          <a:blip r:embed="rId18"/>
          <a:srcRect/>
          <a:stretch/>
        </p:blipFill>
        <p:spPr>
          <a:xfrm>
            <a:off x="11101730" y="2809951"/>
            <a:ext cx="323698" cy="323698"/>
          </a:xfrm>
          <a:prstGeom prst="rect">
            <a:avLst/>
          </a:prstGeom>
        </p:spPr>
      </p:pic>
      <p:sp>
        <p:nvSpPr>
          <p:cNvPr id="57" name="Text 39"/>
          <p:cNvSpPr txBox="1"/>
          <p:nvPr/>
        </p:nvSpPr>
        <p:spPr>
          <a:xfrm>
            <a:off x="10606126" y="3333902"/>
            <a:ext cx="1314907" cy="1810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75" dirty="0">
                <a:solidFill>
                  <a:srgbClr val="1D4ED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STEP 04</a:t>
            </a:r>
            <a:endParaRPr lang="en-US" sz="900" dirty="0"/>
          </a:p>
        </p:txBody>
      </p:sp>
      <p:sp>
        <p:nvSpPr>
          <p:cNvPr id="58" name="Text 40"/>
          <p:cNvSpPr txBox="1"/>
          <p:nvPr/>
        </p:nvSpPr>
        <p:spPr>
          <a:xfrm>
            <a:off x="10594238" y="3571646"/>
            <a:ext cx="1337767" cy="2478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kern="0" spc="-37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최종 선정</a:t>
            </a:r>
            <a:endParaRPr lang="en-US" sz="1300" dirty="0"/>
          </a:p>
        </p:txBody>
      </p:sp>
      <p:sp>
        <p:nvSpPr>
          <p:cNvPr id="59" name="Text 41"/>
          <p:cNvSpPr txBox="1"/>
          <p:nvPr/>
        </p:nvSpPr>
        <p:spPr>
          <a:xfrm>
            <a:off x="10615270" y="3952951"/>
            <a:ext cx="1295705" cy="35295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1E40A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최적 장소 확정 및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1E40A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대관 계약 체결</a:t>
            </a:r>
            <a:endParaRPr lang="en-US" sz="900" dirty="0"/>
          </a:p>
        </p:txBody>
      </p:sp>
      <p:pic>
        <p:nvPicPr>
          <p:cNvPr id="60" name="Image 16" descr="preencoded.png"/>
          <p:cNvPicPr>
            <a:picLocks noChangeAspect="1"/>
          </p:cNvPicPr>
          <p:nvPr/>
        </p:nvPicPr>
        <p:blipFill>
          <a:blip r:embed="rId19"/>
          <a:srcRect l="-133" r="-133"/>
          <a:stretch/>
        </p:blipFill>
        <p:spPr>
          <a:xfrm>
            <a:off x="5296205" y="5315407"/>
            <a:ext cx="171907" cy="228600"/>
          </a:xfrm>
          <a:prstGeom prst="rect">
            <a:avLst/>
          </a:prstGeom>
        </p:spPr>
      </p:pic>
      <p:sp>
        <p:nvSpPr>
          <p:cNvPr id="61" name="Text 42"/>
          <p:cNvSpPr txBox="1"/>
          <p:nvPr/>
        </p:nvSpPr>
        <p:spPr>
          <a:xfrm>
            <a:off x="5715000" y="5143500"/>
            <a:ext cx="5734202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B4530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실무 팁 (Quick Tip)</a:t>
            </a:r>
            <a:endParaRPr lang="en-US" sz="1100" dirty="0"/>
          </a:p>
        </p:txBody>
      </p:sp>
      <p:sp>
        <p:nvSpPr>
          <p:cNvPr id="62" name="Text 43"/>
          <p:cNvSpPr txBox="1"/>
          <p:nvPr/>
        </p:nvSpPr>
        <p:spPr>
          <a:xfrm>
            <a:off x="5715000" y="5381244"/>
            <a:ext cx="5696712" cy="4005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451A0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안정적인 운영을 위해 타겟 인원의 120%를 수용할 수 있는 곳을 우선 섭외하는 것이 좋으며, </a:t>
            </a:r>
            <a:r>
              <a:rPr lang="en-US" sz="1000" dirty="0" err="1">
                <a:solidFill>
                  <a:srgbClr val="451A0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대관료에</a:t>
            </a:r>
            <a:r>
              <a:rPr lang="en-US" sz="1000" dirty="0">
                <a:solidFill>
                  <a:srgbClr val="451A0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</a:t>
            </a:r>
            <a:r>
              <a:rPr lang="en-US" sz="1000" dirty="0" err="1">
                <a:solidFill>
                  <a:srgbClr val="451A0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빔프로젝터나</a:t>
            </a:r>
            <a:r>
              <a:rPr lang="en-US" sz="1000" dirty="0">
                <a:solidFill>
                  <a:srgbClr val="451A03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냉난방기 사용료가 포함되어 있는지 반드시 사전에 확인해야 합니다.</a:t>
            </a:r>
            <a:endParaRPr lang="en-US" sz="1000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5" name="Shape 3"/>
          <p:cNvSpPr/>
          <p:nvPr/>
        </p:nvSpPr>
        <p:spPr>
          <a:xfrm>
            <a:off x="0" y="0"/>
            <a:ext cx="12191695" cy="1143000"/>
          </a:xfrm>
          <a:prstGeom prst="rect">
            <a:avLst/>
          </a:prstGeom>
          <a:solidFill>
            <a:srgbClr val="1E3A5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6" name="Shape 4"/>
          <p:cNvSpPr/>
          <p:nvPr/>
        </p:nvSpPr>
        <p:spPr>
          <a:xfrm>
            <a:off x="761695" y="1429207"/>
            <a:ext cx="5162702" cy="1571854"/>
          </a:xfrm>
          <a:prstGeom prst="roundRect">
            <a:avLst>
              <a:gd name="adj" fmla="val 4231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63500" dist="38100" dir="16200000" algn="bl" rotWithShape="0">
              <a:srgbClr val="000000">
                <a:alpha val="2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7" name="Shape 5"/>
          <p:cNvSpPr/>
          <p:nvPr/>
        </p:nvSpPr>
        <p:spPr>
          <a:xfrm>
            <a:off x="761695" y="1429207"/>
            <a:ext cx="5162702" cy="38405"/>
          </a:xfrm>
          <a:prstGeom prst="roundRect">
            <a:avLst>
              <a:gd name="adj" fmla="val 173159"/>
            </a:avLst>
          </a:prstGeom>
          <a:solidFill>
            <a:srgbClr val="EF4444"/>
          </a:solidFill>
          <a:ln w="12700">
            <a:solidFill>
              <a:srgbClr val="EF4444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8" name="Shape 6"/>
          <p:cNvSpPr/>
          <p:nvPr/>
        </p:nvSpPr>
        <p:spPr>
          <a:xfrm>
            <a:off x="6286500" y="1429207"/>
            <a:ext cx="5162702" cy="1571854"/>
          </a:xfrm>
          <a:prstGeom prst="roundRect">
            <a:avLst>
              <a:gd name="adj" fmla="val 4231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63500" dist="38100" dir="16200000" algn="bl" rotWithShape="0">
              <a:srgbClr val="000000">
                <a:alpha val="2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9" name="Shape 7"/>
          <p:cNvSpPr/>
          <p:nvPr/>
        </p:nvSpPr>
        <p:spPr>
          <a:xfrm>
            <a:off x="6286500" y="1429207"/>
            <a:ext cx="5162702" cy="38405"/>
          </a:xfrm>
          <a:prstGeom prst="roundRect">
            <a:avLst>
              <a:gd name="adj" fmla="val 173159"/>
            </a:avLst>
          </a:prstGeom>
          <a:solidFill>
            <a:srgbClr val="EF4444"/>
          </a:solidFill>
          <a:ln w="12700">
            <a:solidFill>
              <a:srgbClr val="EF4444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0" name="Shape 8"/>
          <p:cNvSpPr/>
          <p:nvPr/>
        </p:nvSpPr>
        <p:spPr>
          <a:xfrm>
            <a:off x="761695" y="3143707"/>
            <a:ext cx="5162702" cy="1571854"/>
          </a:xfrm>
          <a:prstGeom prst="roundRect">
            <a:avLst>
              <a:gd name="adj" fmla="val 4231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63500" dist="38100" dir="16200000" algn="bl" rotWithShape="0">
              <a:srgbClr val="000000">
                <a:alpha val="2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11" name="Shape 9"/>
          <p:cNvSpPr/>
          <p:nvPr/>
        </p:nvSpPr>
        <p:spPr>
          <a:xfrm>
            <a:off x="761695" y="3143707"/>
            <a:ext cx="5162702" cy="38405"/>
          </a:xfrm>
          <a:prstGeom prst="roundRect">
            <a:avLst>
              <a:gd name="adj" fmla="val 173159"/>
            </a:avLst>
          </a:prstGeom>
          <a:solidFill>
            <a:srgbClr val="EF4444"/>
          </a:solidFill>
          <a:ln w="12700">
            <a:solidFill>
              <a:srgbClr val="EF4444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2" name="Shape 10"/>
          <p:cNvSpPr/>
          <p:nvPr/>
        </p:nvSpPr>
        <p:spPr>
          <a:xfrm>
            <a:off x="6286500" y="3143707"/>
            <a:ext cx="5162702" cy="1571854"/>
          </a:xfrm>
          <a:prstGeom prst="roundRect">
            <a:avLst>
              <a:gd name="adj" fmla="val 4231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63500" dist="38100" dir="16200000" algn="bl" rotWithShape="0">
              <a:srgbClr val="000000">
                <a:alpha val="2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13" name="Shape 11"/>
          <p:cNvSpPr/>
          <p:nvPr/>
        </p:nvSpPr>
        <p:spPr>
          <a:xfrm>
            <a:off x="6286500" y="3143707"/>
            <a:ext cx="5162702" cy="38405"/>
          </a:xfrm>
          <a:prstGeom prst="roundRect">
            <a:avLst>
              <a:gd name="adj" fmla="val 173159"/>
            </a:avLst>
          </a:prstGeom>
          <a:solidFill>
            <a:srgbClr val="EF4444"/>
          </a:solidFill>
          <a:ln w="12700">
            <a:solidFill>
              <a:srgbClr val="EF4444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4" name="Shape 12"/>
          <p:cNvSpPr/>
          <p:nvPr/>
        </p:nvSpPr>
        <p:spPr>
          <a:xfrm>
            <a:off x="761695" y="4858207"/>
            <a:ext cx="5162702" cy="1571854"/>
          </a:xfrm>
          <a:prstGeom prst="roundRect">
            <a:avLst>
              <a:gd name="adj" fmla="val 4231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63500" dist="38100" dir="16200000" algn="bl" rotWithShape="0">
              <a:srgbClr val="000000">
                <a:alpha val="2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15" name="Shape 13"/>
          <p:cNvSpPr/>
          <p:nvPr/>
        </p:nvSpPr>
        <p:spPr>
          <a:xfrm>
            <a:off x="761695" y="4858207"/>
            <a:ext cx="5162702" cy="38405"/>
          </a:xfrm>
          <a:prstGeom prst="roundRect">
            <a:avLst>
              <a:gd name="adj" fmla="val 173159"/>
            </a:avLst>
          </a:prstGeom>
          <a:solidFill>
            <a:srgbClr val="EF4444"/>
          </a:solidFill>
          <a:ln w="12700">
            <a:solidFill>
              <a:srgbClr val="EF4444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6" name="Shape 14"/>
          <p:cNvSpPr/>
          <p:nvPr/>
        </p:nvSpPr>
        <p:spPr>
          <a:xfrm>
            <a:off x="6286500" y="4858207"/>
            <a:ext cx="5210251" cy="1543507"/>
          </a:xfrm>
          <a:prstGeom prst="roundRect">
            <a:avLst>
              <a:gd name="adj" fmla="val 4388"/>
            </a:avLst>
          </a:prstGeom>
          <a:solidFill>
            <a:srgbClr val="FEF2F2"/>
          </a:solidFill>
          <a:ln w="12700">
            <a:solidFill>
              <a:srgbClr val="FECACA"/>
            </a:solidFill>
            <a:prstDash val="solid"/>
          </a:ln>
          <a:effectLst>
            <a:outerShdw blurRad="63500" dist="38100" dir="16200000" algn="bl" rotWithShape="0">
              <a:srgbClr val="000000">
                <a:alpha val="2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17" name="Shape 15"/>
          <p:cNvSpPr/>
          <p:nvPr/>
        </p:nvSpPr>
        <p:spPr>
          <a:xfrm>
            <a:off x="6286500" y="4858207"/>
            <a:ext cx="57607" cy="1543507"/>
          </a:xfrm>
          <a:prstGeom prst="roundRect">
            <a:avLst>
              <a:gd name="adj" fmla="val 117578"/>
            </a:avLst>
          </a:prstGeom>
          <a:solidFill>
            <a:srgbClr val="EF4444"/>
          </a:solidFill>
          <a:ln w="12700">
            <a:solidFill>
              <a:srgbClr val="EF4444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18" name="Image 0" descr="preencoded.png"/>
          <p:cNvPicPr>
            <a:picLocks noChangeAspect="1"/>
          </p:cNvPicPr>
          <p:nvPr/>
        </p:nvPicPr>
        <p:blipFill>
          <a:blip r:embed="rId2"/>
          <a:srcRect t="-401" b="-401"/>
          <a:stretch/>
        </p:blipFill>
        <p:spPr>
          <a:xfrm>
            <a:off x="0" y="1143000"/>
            <a:ext cx="12191695" cy="38405"/>
          </a:xfrm>
          <a:prstGeom prst="rect">
            <a:avLst/>
          </a:prstGeom>
        </p:spPr>
      </p:pic>
      <p:sp>
        <p:nvSpPr>
          <p:cNvPr id="19" name="Text 16"/>
          <p:cNvSpPr txBox="1"/>
          <p:nvPr/>
        </p:nvSpPr>
        <p:spPr>
          <a:xfrm>
            <a:off x="761695" y="286207"/>
            <a:ext cx="7925105" cy="5239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kern="0" spc="-75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비상상황 대응 매뉴얼</a:t>
            </a:r>
            <a:endParaRPr lang="en-US" sz="2800" dirty="0"/>
          </a:p>
        </p:txBody>
      </p:sp>
      <p:sp>
        <p:nvSpPr>
          <p:cNvPr id="20" name="Text 17"/>
          <p:cNvSpPr txBox="1"/>
          <p:nvPr/>
        </p:nvSpPr>
        <p:spPr>
          <a:xfrm>
            <a:off x="761695" y="809244"/>
            <a:ext cx="781080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kern="0" spc="38" dirty="0">
                <a:solidFill>
                  <a:srgbClr val="CBD5E1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행사 중 발생 가능한 긴급 상황별 즉각 조치 가이드 (안전·신속·정확)</a:t>
            </a:r>
            <a:endParaRPr lang="en-US" sz="1200" dirty="0"/>
          </a:p>
        </p:txBody>
      </p:sp>
      <p:pic>
        <p:nvPicPr>
          <p:cNvPr id="21" name="Image 1" descr="preencoded.png"/>
          <p:cNvPicPr>
            <a:picLocks noChangeAspect="1"/>
          </p:cNvPicPr>
          <p:nvPr/>
        </p:nvPicPr>
        <p:blipFill>
          <a:blip r:embed="rId3"/>
          <a:srcRect l="-1648" r="-1648"/>
          <a:stretch/>
        </p:blipFill>
        <p:spPr>
          <a:xfrm>
            <a:off x="1028700" y="1657807"/>
            <a:ext cx="171907" cy="190195"/>
          </a:xfrm>
          <a:prstGeom prst="rect">
            <a:avLst/>
          </a:prstGeom>
        </p:spPr>
      </p:pic>
      <p:sp>
        <p:nvSpPr>
          <p:cNvPr id="22" name="Text 18"/>
          <p:cNvSpPr txBox="1"/>
          <p:nvPr/>
        </p:nvSpPr>
        <p:spPr>
          <a:xfrm>
            <a:off x="1285646" y="1619402"/>
            <a:ext cx="4572000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kern="0" spc="-37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화재 발생</a:t>
            </a:r>
            <a:endParaRPr lang="en-US" sz="1500" dirty="0"/>
          </a:p>
        </p:txBody>
      </p:sp>
      <p:sp>
        <p:nvSpPr>
          <p:cNvPr id="23" name="Text 19"/>
          <p:cNvSpPr txBox="1"/>
          <p:nvPr/>
        </p:nvSpPr>
        <p:spPr>
          <a:xfrm>
            <a:off x="1000354" y="2048256"/>
            <a:ext cx="4905756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EF4444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1) 즉시 행동:</a:t>
            </a:r>
            <a:r>
              <a:rPr lang="en-US" sz="11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행사 중단 선언 및 비상구/대피로 신속 안내</a:t>
            </a:r>
            <a:endParaRPr lang="en-US" sz="1100" dirty="0"/>
          </a:p>
        </p:txBody>
      </p:sp>
      <p:sp>
        <p:nvSpPr>
          <p:cNvPr id="24" name="Text 20"/>
          <p:cNvSpPr txBox="1"/>
          <p:nvPr/>
        </p:nvSpPr>
        <p:spPr>
          <a:xfrm>
            <a:off x="1000354" y="2305202"/>
            <a:ext cx="4905756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2C5AA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2) 비상 연락망:</a:t>
            </a:r>
            <a:r>
              <a:rPr lang="en-US" sz="11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119 신고 및 대관처/총괄 책임자 상황 전파</a:t>
            </a:r>
            <a:endParaRPr lang="en-US" sz="1100" dirty="0"/>
          </a:p>
        </p:txBody>
      </p:sp>
      <p:sp>
        <p:nvSpPr>
          <p:cNvPr id="25" name="Text 21"/>
          <p:cNvSpPr txBox="1"/>
          <p:nvPr/>
        </p:nvSpPr>
        <p:spPr>
          <a:xfrm>
            <a:off x="1000354" y="2562149"/>
            <a:ext cx="4905756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3) 사후 조치:</a:t>
            </a:r>
            <a:r>
              <a:rPr lang="en-US" sz="11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스태프 전원 참석자 대피 유도 후 외부에서 인원 파악</a:t>
            </a:r>
            <a:endParaRPr lang="en-US" sz="1100" dirty="0"/>
          </a:p>
        </p:txBody>
      </p:sp>
      <p:pic>
        <p:nvPicPr>
          <p:cNvPr id="26" name="Image 2" descr="preencoded.png"/>
          <p:cNvPicPr>
            <a:picLocks noChangeAspect="1"/>
          </p:cNvPicPr>
          <p:nvPr/>
        </p:nvPicPr>
        <p:blipFill>
          <a:blip r:embed="rId4"/>
          <a:srcRect l="-1282" r="-1282"/>
          <a:stretch/>
        </p:blipFill>
        <p:spPr>
          <a:xfrm>
            <a:off x="6529730" y="1657807"/>
            <a:ext cx="219456" cy="190195"/>
          </a:xfrm>
          <a:prstGeom prst="rect">
            <a:avLst/>
          </a:prstGeom>
        </p:spPr>
      </p:pic>
      <p:sp>
        <p:nvSpPr>
          <p:cNvPr id="27" name="Text 22"/>
          <p:cNvSpPr txBox="1"/>
          <p:nvPr/>
        </p:nvSpPr>
        <p:spPr>
          <a:xfrm>
            <a:off x="6810451" y="1619402"/>
            <a:ext cx="4572000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kern="0" spc="-37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응급 환자 발생</a:t>
            </a:r>
            <a:endParaRPr lang="en-US" sz="1500" dirty="0"/>
          </a:p>
        </p:txBody>
      </p:sp>
      <p:sp>
        <p:nvSpPr>
          <p:cNvPr id="28" name="Text 23"/>
          <p:cNvSpPr txBox="1"/>
          <p:nvPr/>
        </p:nvSpPr>
        <p:spPr>
          <a:xfrm>
            <a:off x="6524244" y="2048256"/>
            <a:ext cx="4905756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EF4444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1) 즉시 행동:</a:t>
            </a:r>
            <a:r>
              <a:rPr lang="en-US" sz="11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환자 주변 공간 확보 및 초기 응급 처치(CPR 등)</a:t>
            </a:r>
            <a:endParaRPr lang="en-US" sz="1100" dirty="0"/>
          </a:p>
        </p:txBody>
      </p:sp>
      <p:sp>
        <p:nvSpPr>
          <p:cNvPr id="29" name="Text 24"/>
          <p:cNvSpPr txBox="1"/>
          <p:nvPr/>
        </p:nvSpPr>
        <p:spPr>
          <a:xfrm>
            <a:off x="6524244" y="2305202"/>
            <a:ext cx="4905756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2C5AA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2) 비상 연락망:</a:t>
            </a:r>
            <a:r>
              <a:rPr lang="en-US" sz="11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119 구급대 호출 및 구급차 진입로 스태프 배치</a:t>
            </a:r>
            <a:endParaRPr lang="en-US" sz="1100" dirty="0"/>
          </a:p>
        </p:txBody>
      </p:sp>
      <p:sp>
        <p:nvSpPr>
          <p:cNvPr id="30" name="Text 25"/>
          <p:cNvSpPr txBox="1"/>
          <p:nvPr/>
        </p:nvSpPr>
        <p:spPr>
          <a:xfrm>
            <a:off x="6524244" y="2562149"/>
            <a:ext cx="4905756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3) 사후 조치:</a:t>
            </a:r>
            <a:r>
              <a:rPr lang="en-US" sz="11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보호자 연락 및 행사 진행 상황(중단/재개) 신속 결정</a:t>
            </a:r>
            <a:endParaRPr lang="en-US" sz="1100" dirty="0"/>
          </a:p>
        </p:txBody>
      </p:sp>
      <p:pic>
        <p:nvPicPr>
          <p:cNvPr id="31" name="Image 3" descr="preencoded.png"/>
          <p:cNvPicPr>
            <a:picLocks noChangeAspect="1"/>
          </p:cNvPicPr>
          <p:nvPr/>
        </p:nvPicPr>
        <p:blipFill>
          <a:blip r:embed="rId5"/>
          <a:srcRect l="-1648" r="-1648"/>
          <a:stretch/>
        </p:blipFill>
        <p:spPr>
          <a:xfrm>
            <a:off x="1028700" y="3372307"/>
            <a:ext cx="171907" cy="190195"/>
          </a:xfrm>
          <a:prstGeom prst="rect">
            <a:avLst/>
          </a:prstGeom>
        </p:spPr>
      </p:pic>
      <p:sp>
        <p:nvSpPr>
          <p:cNvPr id="32" name="Text 26"/>
          <p:cNvSpPr txBox="1"/>
          <p:nvPr/>
        </p:nvSpPr>
        <p:spPr>
          <a:xfrm>
            <a:off x="1285646" y="3333902"/>
            <a:ext cx="4572000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kern="0" spc="-37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정전 발생</a:t>
            </a:r>
            <a:endParaRPr lang="en-US" sz="1500" dirty="0"/>
          </a:p>
        </p:txBody>
      </p:sp>
      <p:sp>
        <p:nvSpPr>
          <p:cNvPr id="33" name="Text 27"/>
          <p:cNvSpPr txBox="1"/>
          <p:nvPr/>
        </p:nvSpPr>
        <p:spPr>
          <a:xfrm>
            <a:off x="1000354" y="3762756"/>
            <a:ext cx="5094122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EF4444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1) 즉시 행동:</a:t>
            </a:r>
            <a:r>
              <a:rPr lang="en-US" sz="11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육성으로 참석자 안정 유도 및 스태프 휴대폰 손전등 켜기</a:t>
            </a:r>
            <a:endParaRPr lang="en-US" sz="1100" dirty="0"/>
          </a:p>
        </p:txBody>
      </p:sp>
      <p:sp>
        <p:nvSpPr>
          <p:cNvPr id="34" name="Text 28"/>
          <p:cNvSpPr txBox="1"/>
          <p:nvPr/>
        </p:nvSpPr>
        <p:spPr>
          <a:xfrm>
            <a:off x="1000354" y="4019702"/>
            <a:ext cx="4905756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2C5AA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2) 비상 연락망:</a:t>
            </a:r>
            <a:r>
              <a:rPr lang="en-US" sz="11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행사장 대관처 시설팀 / 건물 관리소 즉시 호출</a:t>
            </a:r>
            <a:endParaRPr lang="en-US" sz="1100" dirty="0"/>
          </a:p>
        </p:txBody>
      </p:sp>
      <p:sp>
        <p:nvSpPr>
          <p:cNvPr id="35" name="Text 29"/>
          <p:cNvSpPr txBox="1"/>
          <p:nvPr/>
        </p:nvSpPr>
        <p:spPr>
          <a:xfrm>
            <a:off x="1000354" y="4276649"/>
            <a:ext cx="5042916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3) 사후 조치:</a:t>
            </a:r>
            <a:r>
              <a:rPr lang="en-US" sz="11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복구 예상 시간 공지, 장기화 시 네트워킹 시간으로 대체</a:t>
            </a:r>
            <a:endParaRPr lang="en-US" sz="1100" dirty="0"/>
          </a:p>
        </p:txBody>
      </p:sp>
      <p:pic>
        <p:nvPicPr>
          <p:cNvPr id="36" name="Image 4" descr="preencoded.png"/>
          <p:cNvPicPr>
            <a:picLocks noChangeAspect="1"/>
          </p:cNvPicPr>
          <p:nvPr/>
        </p:nvPicPr>
        <p:blipFill>
          <a:blip r:embed="rId6"/>
          <a:srcRect l="-1282" r="-1282"/>
          <a:stretch/>
        </p:blipFill>
        <p:spPr>
          <a:xfrm>
            <a:off x="6529730" y="3372307"/>
            <a:ext cx="219456" cy="190195"/>
          </a:xfrm>
          <a:prstGeom prst="rect">
            <a:avLst/>
          </a:prstGeom>
        </p:spPr>
      </p:pic>
      <p:sp>
        <p:nvSpPr>
          <p:cNvPr id="37" name="Text 30"/>
          <p:cNvSpPr txBox="1"/>
          <p:nvPr/>
        </p:nvSpPr>
        <p:spPr>
          <a:xfrm>
            <a:off x="6810451" y="3333902"/>
            <a:ext cx="4572000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kern="0" spc="-37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장비 전체 고장 (음향/화면)</a:t>
            </a:r>
            <a:endParaRPr lang="en-US" sz="1500" dirty="0"/>
          </a:p>
        </p:txBody>
      </p:sp>
      <p:sp>
        <p:nvSpPr>
          <p:cNvPr id="38" name="Text 31"/>
          <p:cNvSpPr txBox="1"/>
          <p:nvPr/>
        </p:nvSpPr>
        <p:spPr>
          <a:xfrm>
            <a:off x="6524244" y="3762756"/>
            <a:ext cx="4905756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EF4444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1) 즉시 행동:</a:t>
            </a:r>
            <a:r>
              <a:rPr lang="en-US" sz="11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5분 내 복구 불가 시 플랜B(아날로그 진행) 전환 선언</a:t>
            </a:r>
            <a:endParaRPr lang="en-US" sz="1100" dirty="0"/>
          </a:p>
        </p:txBody>
      </p:sp>
      <p:sp>
        <p:nvSpPr>
          <p:cNvPr id="39" name="Text 32"/>
          <p:cNvSpPr txBox="1"/>
          <p:nvPr/>
        </p:nvSpPr>
        <p:spPr>
          <a:xfrm>
            <a:off x="6524244" y="4019702"/>
            <a:ext cx="4905756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2C5AA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2) 비상 연락망:</a:t>
            </a:r>
            <a:r>
              <a:rPr lang="en-US" sz="11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행사장 내부 AV 담당자 / 대관 업체 긴급 지원 요청</a:t>
            </a:r>
            <a:endParaRPr lang="en-US" sz="1100" dirty="0"/>
          </a:p>
        </p:txBody>
      </p:sp>
      <p:sp>
        <p:nvSpPr>
          <p:cNvPr id="40" name="Text 33"/>
          <p:cNvSpPr txBox="1"/>
          <p:nvPr/>
        </p:nvSpPr>
        <p:spPr>
          <a:xfrm>
            <a:off x="6524244" y="4276649"/>
            <a:ext cx="5180076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3) 사후 조치:</a:t>
            </a:r>
            <a:r>
              <a:rPr lang="en-US" sz="11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예비 마이크/노트북 즉각 투입, 사회자 재량으로 휴식 부여</a:t>
            </a:r>
            <a:endParaRPr lang="en-US" sz="1100" dirty="0"/>
          </a:p>
        </p:txBody>
      </p:sp>
      <p:pic>
        <p:nvPicPr>
          <p:cNvPr id="41" name="Image 5" descr="preencoded.png"/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995782" y="5086807"/>
            <a:ext cx="237744" cy="190195"/>
          </a:xfrm>
          <a:prstGeom prst="rect">
            <a:avLst/>
          </a:prstGeom>
        </p:spPr>
      </p:pic>
      <p:sp>
        <p:nvSpPr>
          <p:cNvPr id="42" name="Text 34"/>
          <p:cNvSpPr txBox="1"/>
          <p:nvPr/>
        </p:nvSpPr>
        <p:spPr>
          <a:xfrm>
            <a:off x="1285646" y="5048402"/>
            <a:ext cx="4572000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kern="0" spc="-37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외부인 무단 난입 / 심각한 소란</a:t>
            </a:r>
            <a:endParaRPr lang="en-US" sz="1500" dirty="0"/>
          </a:p>
        </p:txBody>
      </p:sp>
      <p:sp>
        <p:nvSpPr>
          <p:cNvPr id="43" name="Text 35"/>
          <p:cNvSpPr txBox="1"/>
          <p:nvPr/>
        </p:nvSpPr>
        <p:spPr>
          <a:xfrm>
            <a:off x="1000354" y="5477256"/>
            <a:ext cx="5368442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EF4444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1) 즉시 행동:</a:t>
            </a:r>
            <a:r>
              <a:rPr lang="en-US" sz="11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전담 스태프 다수가 행사장 외부로 정중하고 단호히 격리 조치</a:t>
            </a:r>
            <a:endParaRPr lang="en-US" sz="1100" dirty="0"/>
          </a:p>
        </p:txBody>
      </p:sp>
      <p:sp>
        <p:nvSpPr>
          <p:cNvPr id="44" name="Text 36"/>
          <p:cNvSpPr txBox="1"/>
          <p:nvPr/>
        </p:nvSpPr>
        <p:spPr>
          <a:xfrm>
            <a:off x="1000354" y="5734202"/>
            <a:ext cx="5248656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2C5AA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2) 비상 연락망:</a:t>
            </a:r>
            <a:r>
              <a:rPr lang="en-US" sz="11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행사장 보안팀 / 통제 불가능한 물리적 충돌 시 112 신고</a:t>
            </a:r>
            <a:endParaRPr lang="en-US" sz="1100" dirty="0"/>
          </a:p>
        </p:txBody>
      </p:sp>
      <p:sp>
        <p:nvSpPr>
          <p:cNvPr id="45" name="Text 37"/>
          <p:cNvSpPr txBox="1"/>
          <p:nvPr/>
        </p:nvSpPr>
        <p:spPr>
          <a:xfrm>
            <a:off x="1000354" y="5991149"/>
            <a:ext cx="5094122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3) 사후 조치:</a:t>
            </a:r>
            <a:r>
              <a:rPr lang="en-US" sz="11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참석자 동요 방지를 위한 사회자의 안정화 안내 멘트 실시</a:t>
            </a:r>
            <a:endParaRPr lang="en-US" sz="1100" dirty="0"/>
          </a:p>
        </p:txBody>
      </p:sp>
      <p:pic>
        <p:nvPicPr>
          <p:cNvPr id="46" name="Image 6" descr="preencoded.png"/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6543446" y="5086807"/>
            <a:ext cx="190195" cy="190195"/>
          </a:xfrm>
          <a:prstGeom prst="rect">
            <a:avLst/>
          </a:prstGeom>
        </p:spPr>
      </p:pic>
      <p:sp>
        <p:nvSpPr>
          <p:cNvPr id="47" name="Text 38"/>
          <p:cNvSpPr txBox="1"/>
          <p:nvPr/>
        </p:nvSpPr>
        <p:spPr>
          <a:xfrm>
            <a:off x="6810451" y="5048402"/>
            <a:ext cx="4572000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kern="0" spc="-37" dirty="0">
                <a:solidFill>
                  <a:srgbClr val="B91C1C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비상 상황 대응 3대 원칙</a:t>
            </a:r>
            <a:endParaRPr lang="en-US" sz="1500" dirty="0"/>
          </a:p>
        </p:txBody>
      </p:sp>
      <p:sp>
        <p:nvSpPr>
          <p:cNvPr id="48" name="Text 39"/>
          <p:cNvSpPr txBox="1"/>
          <p:nvPr/>
        </p:nvSpPr>
        <p:spPr>
          <a:xfrm>
            <a:off x="6524244" y="5477256"/>
            <a:ext cx="5368442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EF4444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① 참석자 안전 최우선:</a:t>
            </a:r>
            <a:r>
              <a:rPr lang="en-US" sz="1100" dirty="0">
                <a:solidFill>
                  <a:srgbClr val="1E293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생명과 직결된 대피 및 안전 확보를 무조건 우선 실행</a:t>
            </a:r>
            <a:endParaRPr lang="en-US" sz="1100" dirty="0"/>
          </a:p>
        </p:txBody>
      </p:sp>
      <p:sp>
        <p:nvSpPr>
          <p:cNvPr id="49" name="Text 40"/>
          <p:cNvSpPr txBox="1"/>
          <p:nvPr/>
        </p:nvSpPr>
        <p:spPr>
          <a:xfrm>
            <a:off x="6524244" y="5734202"/>
            <a:ext cx="5180076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EF4444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② 신속한 상황 전파:</a:t>
            </a:r>
            <a:r>
              <a:rPr lang="en-US" sz="1100" dirty="0">
                <a:solidFill>
                  <a:srgbClr val="1E293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개인의 임의 판단 금지, 책임자 및 기관에 즉각 공유</a:t>
            </a:r>
            <a:endParaRPr lang="en-US" sz="1100" dirty="0"/>
          </a:p>
        </p:txBody>
      </p:sp>
      <p:sp>
        <p:nvSpPr>
          <p:cNvPr id="50" name="Text 41"/>
          <p:cNvSpPr txBox="1"/>
          <p:nvPr/>
        </p:nvSpPr>
        <p:spPr>
          <a:xfrm>
            <a:off x="6524244" y="5991149"/>
            <a:ext cx="5334610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EF4444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③ 침착한 통제 유지:</a:t>
            </a:r>
            <a:r>
              <a:rPr lang="en-US" sz="1100" dirty="0">
                <a:solidFill>
                  <a:srgbClr val="1E293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 스태프가 동요하지 않고 사전에 숙지한 매뉴얼대로 행동</a:t>
            </a:r>
            <a:endParaRPr lang="en-US" sz="1100" dirty="0"/>
          </a:p>
        </p:txBody>
      </p:sp>
      <p:sp>
        <p:nvSpPr>
          <p:cNvPr id="51" name="Text 42"/>
          <p:cNvSpPr txBox="1"/>
          <p:nvPr/>
        </p:nvSpPr>
        <p:spPr>
          <a:xfrm>
            <a:off x="761695" y="6524244"/>
            <a:ext cx="4000500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94A3B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세션운영부 실무 매뉴얼 | 비상상황 대응 매뉴얼</a:t>
            </a:r>
            <a:endParaRPr lang="en-US" sz="1000" dirty="0"/>
          </a:p>
        </p:txBody>
      </p:sp>
      <p:sp>
        <p:nvSpPr>
          <p:cNvPr id="52" name="Text 43"/>
          <p:cNvSpPr txBox="1"/>
          <p:nvPr/>
        </p:nvSpPr>
        <p:spPr>
          <a:xfrm>
            <a:off x="10877702" y="6524244"/>
            <a:ext cx="553212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94A3B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50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12191695" cy="1333195"/>
          </a:xfrm>
          <a:prstGeom prst="rect">
            <a:avLst/>
          </a:prstGeom>
          <a:solidFill>
            <a:srgbClr val="1E3A5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5" name="Shape 3"/>
          <p:cNvSpPr/>
          <p:nvPr/>
        </p:nvSpPr>
        <p:spPr>
          <a:xfrm>
            <a:off x="761695" y="1809598"/>
            <a:ext cx="5210251" cy="1257300"/>
          </a:xfrm>
          <a:prstGeom prst="roundRect">
            <a:avLst>
              <a:gd name="adj" fmla="val 8815"/>
            </a:avLst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6" name="Shape 4"/>
          <p:cNvSpPr/>
          <p:nvPr/>
        </p:nvSpPr>
        <p:spPr>
          <a:xfrm>
            <a:off x="761695" y="1809598"/>
            <a:ext cx="57607" cy="1257300"/>
          </a:xfrm>
          <a:prstGeom prst="roundRect">
            <a:avLst>
              <a:gd name="adj" fmla="val 192401"/>
            </a:avLst>
          </a:prstGeom>
          <a:solidFill>
            <a:srgbClr val="2C5AA0"/>
          </a:solidFill>
          <a:ln w="12700">
            <a:solidFill>
              <a:srgbClr val="2C5AA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7" name="Shape 5"/>
          <p:cNvSpPr/>
          <p:nvPr/>
        </p:nvSpPr>
        <p:spPr>
          <a:xfrm>
            <a:off x="6286500" y="1809598"/>
            <a:ext cx="5210251" cy="1257300"/>
          </a:xfrm>
          <a:prstGeom prst="roundRect">
            <a:avLst>
              <a:gd name="adj" fmla="val 8815"/>
            </a:avLst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8" name="Shape 6"/>
          <p:cNvSpPr/>
          <p:nvPr/>
        </p:nvSpPr>
        <p:spPr>
          <a:xfrm>
            <a:off x="6286500" y="1809598"/>
            <a:ext cx="57607" cy="1257300"/>
          </a:xfrm>
          <a:prstGeom prst="roundRect">
            <a:avLst>
              <a:gd name="adj" fmla="val 192401"/>
            </a:avLst>
          </a:prstGeom>
          <a:solidFill>
            <a:srgbClr val="2C5AA0"/>
          </a:solidFill>
          <a:ln w="12700">
            <a:solidFill>
              <a:srgbClr val="2C5AA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9" name="Shape 7"/>
          <p:cNvSpPr/>
          <p:nvPr/>
        </p:nvSpPr>
        <p:spPr>
          <a:xfrm>
            <a:off x="761695" y="3333902"/>
            <a:ext cx="5210251" cy="1257300"/>
          </a:xfrm>
          <a:prstGeom prst="roundRect">
            <a:avLst>
              <a:gd name="adj" fmla="val 8815"/>
            </a:avLst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10" name="Shape 8"/>
          <p:cNvSpPr/>
          <p:nvPr/>
        </p:nvSpPr>
        <p:spPr>
          <a:xfrm>
            <a:off x="761695" y="3333902"/>
            <a:ext cx="57607" cy="1257300"/>
          </a:xfrm>
          <a:prstGeom prst="roundRect">
            <a:avLst>
              <a:gd name="adj" fmla="val 192401"/>
            </a:avLst>
          </a:prstGeom>
          <a:solidFill>
            <a:srgbClr val="2C5AA0"/>
          </a:solidFill>
          <a:ln w="12700">
            <a:solidFill>
              <a:srgbClr val="2C5AA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1" name="Shape 9"/>
          <p:cNvSpPr/>
          <p:nvPr/>
        </p:nvSpPr>
        <p:spPr>
          <a:xfrm>
            <a:off x="6286500" y="3333902"/>
            <a:ext cx="5210251" cy="1257300"/>
          </a:xfrm>
          <a:prstGeom prst="roundRect">
            <a:avLst>
              <a:gd name="adj" fmla="val 8815"/>
            </a:avLst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12" name="Shape 10"/>
          <p:cNvSpPr/>
          <p:nvPr/>
        </p:nvSpPr>
        <p:spPr>
          <a:xfrm>
            <a:off x="6286500" y="3333902"/>
            <a:ext cx="57607" cy="1257300"/>
          </a:xfrm>
          <a:prstGeom prst="roundRect">
            <a:avLst>
              <a:gd name="adj" fmla="val 192401"/>
            </a:avLst>
          </a:prstGeom>
          <a:solidFill>
            <a:srgbClr val="2C5AA0"/>
          </a:solidFill>
          <a:ln w="12700">
            <a:solidFill>
              <a:srgbClr val="2C5AA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3" name="Shape 11"/>
          <p:cNvSpPr/>
          <p:nvPr/>
        </p:nvSpPr>
        <p:spPr>
          <a:xfrm>
            <a:off x="761695" y="4858207"/>
            <a:ext cx="5210251" cy="1257300"/>
          </a:xfrm>
          <a:prstGeom prst="roundRect">
            <a:avLst>
              <a:gd name="adj" fmla="val 8815"/>
            </a:avLst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14" name="Shape 12"/>
          <p:cNvSpPr/>
          <p:nvPr/>
        </p:nvSpPr>
        <p:spPr>
          <a:xfrm>
            <a:off x="761695" y="4858207"/>
            <a:ext cx="57607" cy="1257300"/>
          </a:xfrm>
          <a:prstGeom prst="roundRect">
            <a:avLst>
              <a:gd name="adj" fmla="val 192401"/>
            </a:avLst>
          </a:prstGeom>
          <a:solidFill>
            <a:srgbClr val="2C5AA0"/>
          </a:solidFill>
          <a:ln w="12700">
            <a:solidFill>
              <a:srgbClr val="2C5AA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5" name="Shape 13"/>
          <p:cNvSpPr/>
          <p:nvPr/>
        </p:nvSpPr>
        <p:spPr>
          <a:xfrm>
            <a:off x="6286500" y="4858207"/>
            <a:ext cx="5210251" cy="1257300"/>
          </a:xfrm>
          <a:prstGeom prst="roundRect">
            <a:avLst>
              <a:gd name="adj" fmla="val 8815"/>
            </a:avLst>
          </a:prstGeom>
          <a:solidFill>
            <a:srgbClr val="FFFFFF"/>
          </a:solidFill>
          <a:ln w="12700">
            <a:solidFill>
              <a:srgbClr val="CBD5E1"/>
            </a:solidFill>
            <a:prstDash val="solid"/>
          </a:ln>
          <a:effectLst>
            <a:outerShdw blurRad="63500" dist="38100" dir="16200000" algn="bl" rotWithShape="0">
              <a:srgbClr val="000000">
                <a:alpha val="5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16" name="Shape 14"/>
          <p:cNvSpPr/>
          <p:nvPr/>
        </p:nvSpPr>
        <p:spPr>
          <a:xfrm>
            <a:off x="6286500" y="4858207"/>
            <a:ext cx="57607" cy="1257300"/>
          </a:xfrm>
          <a:prstGeom prst="roundRect">
            <a:avLst>
              <a:gd name="adj" fmla="val 192401"/>
            </a:avLst>
          </a:prstGeom>
          <a:solidFill>
            <a:srgbClr val="2C5AA0"/>
          </a:solidFill>
          <a:ln w="12700">
            <a:solidFill>
              <a:srgbClr val="2C5AA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17" name="Image 0" descr="preencoded.png"/>
          <p:cNvPicPr>
            <a:picLocks noChangeAspect="1"/>
          </p:cNvPicPr>
          <p:nvPr/>
        </p:nvPicPr>
        <p:blipFill>
          <a:blip r:embed="rId3"/>
          <a:srcRect t="-401" b="-401"/>
          <a:stretch/>
        </p:blipFill>
        <p:spPr>
          <a:xfrm>
            <a:off x="0" y="1295705"/>
            <a:ext cx="12191695" cy="38405"/>
          </a:xfrm>
          <a:prstGeom prst="rect">
            <a:avLst/>
          </a:prstGeom>
        </p:spPr>
      </p:pic>
      <p:sp>
        <p:nvSpPr>
          <p:cNvPr id="18" name="Shape 15"/>
          <p:cNvSpPr/>
          <p:nvPr/>
        </p:nvSpPr>
        <p:spPr>
          <a:xfrm>
            <a:off x="1143000" y="2286000"/>
            <a:ext cx="323698" cy="323698"/>
          </a:xfrm>
          <a:prstGeom prst="roundRect">
            <a:avLst>
              <a:gd name="adj" fmla="val 66467"/>
            </a:avLst>
          </a:prstGeom>
          <a:solidFill>
            <a:srgbClr val="FFFFFF"/>
          </a:solidFill>
          <a:ln w="25400">
            <a:solidFill>
              <a:srgbClr val="94A3B8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9" name="Shape 16"/>
          <p:cNvSpPr/>
          <p:nvPr/>
        </p:nvSpPr>
        <p:spPr>
          <a:xfrm>
            <a:off x="6667805" y="2286000"/>
            <a:ext cx="323698" cy="323698"/>
          </a:xfrm>
          <a:prstGeom prst="roundRect">
            <a:avLst>
              <a:gd name="adj" fmla="val 66467"/>
            </a:avLst>
          </a:prstGeom>
          <a:solidFill>
            <a:srgbClr val="FFFFFF"/>
          </a:solidFill>
          <a:ln w="25400">
            <a:solidFill>
              <a:srgbClr val="94A3B8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20" name="Shape 17"/>
          <p:cNvSpPr/>
          <p:nvPr/>
        </p:nvSpPr>
        <p:spPr>
          <a:xfrm>
            <a:off x="1143000" y="3810305"/>
            <a:ext cx="323698" cy="323698"/>
          </a:xfrm>
          <a:prstGeom prst="roundRect">
            <a:avLst>
              <a:gd name="adj" fmla="val 66467"/>
            </a:avLst>
          </a:prstGeom>
          <a:solidFill>
            <a:srgbClr val="FFFFFF"/>
          </a:solidFill>
          <a:ln w="25400">
            <a:solidFill>
              <a:srgbClr val="94A3B8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21" name="Shape 18"/>
          <p:cNvSpPr/>
          <p:nvPr/>
        </p:nvSpPr>
        <p:spPr>
          <a:xfrm>
            <a:off x="6667805" y="3810305"/>
            <a:ext cx="323698" cy="323698"/>
          </a:xfrm>
          <a:prstGeom prst="roundRect">
            <a:avLst>
              <a:gd name="adj" fmla="val 66467"/>
            </a:avLst>
          </a:prstGeom>
          <a:solidFill>
            <a:srgbClr val="FFFFFF"/>
          </a:solidFill>
          <a:ln w="25400">
            <a:solidFill>
              <a:srgbClr val="94A3B8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22" name="Shape 19"/>
          <p:cNvSpPr/>
          <p:nvPr/>
        </p:nvSpPr>
        <p:spPr>
          <a:xfrm>
            <a:off x="1143000" y="5333695"/>
            <a:ext cx="323698" cy="323698"/>
          </a:xfrm>
          <a:prstGeom prst="roundRect">
            <a:avLst>
              <a:gd name="adj" fmla="val 66467"/>
            </a:avLst>
          </a:prstGeom>
          <a:solidFill>
            <a:srgbClr val="FFFFFF"/>
          </a:solidFill>
          <a:ln w="25400">
            <a:solidFill>
              <a:srgbClr val="94A3B8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23" name="Shape 20"/>
          <p:cNvSpPr/>
          <p:nvPr/>
        </p:nvSpPr>
        <p:spPr>
          <a:xfrm>
            <a:off x="6667805" y="5333695"/>
            <a:ext cx="323698" cy="323698"/>
          </a:xfrm>
          <a:prstGeom prst="roundRect">
            <a:avLst>
              <a:gd name="adj" fmla="val 66467"/>
            </a:avLst>
          </a:prstGeom>
          <a:solidFill>
            <a:srgbClr val="FFFFFF"/>
          </a:solidFill>
          <a:ln w="25400">
            <a:solidFill>
              <a:srgbClr val="94A3B8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24" name="Text 21"/>
          <p:cNvSpPr txBox="1"/>
          <p:nvPr/>
        </p:nvSpPr>
        <p:spPr>
          <a:xfrm>
            <a:off x="761695" y="333756"/>
            <a:ext cx="392460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kern="0" spc="38" dirty="0">
                <a:solidFill>
                  <a:srgbClr val="93C5FD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Part 1. 행사 전 (Pre-Event) &gt; 현장 확인</a:t>
            </a:r>
            <a:endParaRPr lang="en-US" sz="1200" dirty="0"/>
          </a:p>
        </p:txBody>
      </p:sp>
      <p:sp>
        <p:nvSpPr>
          <p:cNvPr id="25" name="Text 22"/>
          <p:cNvSpPr txBox="1"/>
          <p:nvPr/>
        </p:nvSpPr>
        <p:spPr>
          <a:xfrm>
            <a:off x="761695" y="619049"/>
            <a:ext cx="7925105" cy="5239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kern="0" spc="-75" dirty="0">
                <a:solidFill>
                  <a:srgbClr val="FFFFF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2단계: 행사장 답사 (필수 체크리스트)</a:t>
            </a:r>
            <a:endParaRPr lang="en-US" sz="2800" dirty="0"/>
          </a:p>
        </p:txBody>
      </p:sp>
      <p:pic>
        <p:nvPicPr>
          <p:cNvPr id="26" name="Image 1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10248595" y="714146"/>
            <a:ext cx="228600" cy="228600"/>
          </a:xfrm>
          <a:prstGeom prst="rect">
            <a:avLst/>
          </a:prstGeom>
        </p:spPr>
      </p:pic>
      <p:sp>
        <p:nvSpPr>
          <p:cNvPr id="27" name="Text 23"/>
          <p:cNvSpPr txBox="1"/>
          <p:nvPr/>
        </p:nvSpPr>
        <p:spPr>
          <a:xfrm>
            <a:off x="10573207" y="724205"/>
            <a:ext cx="10287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93C5FD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인쇄 권장</a:t>
            </a:r>
            <a:endParaRPr lang="en-US" sz="1200" dirty="0"/>
          </a:p>
        </p:txBody>
      </p:sp>
      <p:sp>
        <p:nvSpPr>
          <p:cNvPr id="28" name="Text 24"/>
          <p:cNvSpPr txBox="1"/>
          <p:nvPr/>
        </p:nvSpPr>
        <p:spPr>
          <a:xfrm>
            <a:off x="1619402" y="2266798"/>
            <a:ext cx="4191610" cy="3337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kern="0" spc="-37" dirty="0">
                <a:solidFill>
                  <a:srgbClr val="1E293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테이블/의자 수량·배치</a:t>
            </a:r>
            <a:endParaRPr lang="en-US" sz="1800" dirty="0"/>
          </a:p>
        </p:txBody>
      </p:sp>
      <p:sp>
        <p:nvSpPr>
          <p:cNvPr id="29" name="Text 25"/>
          <p:cNvSpPr txBox="1"/>
          <p:nvPr/>
        </p:nvSpPr>
        <p:spPr>
          <a:xfrm>
            <a:off x="7144207" y="2266798"/>
            <a:ext cx="4191610" cy="3337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kern="0" spc="-37" dirty="0">
                <a:solidFill>
                  <a:srgbClr val="1E293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음향/조명/스크린 스펙</a:t>
            </a:r>
            <a:endParaRPr lang="en-US" sz="1800" dirty="0"/>
          </a:p>
        </p:txBody>
      </p:sp>
      <p:sp>
        <p:nvSpPr>
          <p:cNvPr id="30" name="Text 26"/>
          <p:cNvSpPr txBox="1"/>
          <p:nvPr/>
        </p:nvSpPr>
        <p:spPr>
          <a:xfrm>
            <a:off x="1619402" y="3791102"/>
            <a:ext cx="4191610" cy="3337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kern="0" spc="-37" dirty="0">
                <a:solidFill>
                  <a:srgbClr val="1E293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화장실·대기실·정수기 위치</a:t>
            </a:r>
            <a:endParaRPr lang="en-US" sz="1800" dirty="0"/>
          </a:p>
        </p:txBody>
      </p:sp>
      <p:sp>
        <p:nvSpPr>
          <p:cNvPr id="31" name="Text 27"/>
          <p:cNvSpPr txBox="1"/>
          <p:nvPr/>
        </p:nvSpPr>
        <p:spPr>
          <a:xfrm>
            <a:off x="7144207" y="3791102"/>
            <a:ext cx="4191610" cy="3337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kern="0" spc="-37" dirty="0">
                <a:solidFill>
                  <a:srgbClr val="1E293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무대/포디움/마이크 스탠드 상태</a:t>
            </a:r>
            <a:endParaRPr lang="en-US" sz="1800" dirty="0"/>
          </a:p>
        </p:txBody>
      </p:sp>
      <p:sp>
        <p:nvSpPr>
          <p:cNvPr id="32" name="Text 28"/>
          <p:cNvSpPr txBox="1"/>
          <p:nvPr/>
        </p:nvSpPr>
        <p:spPr>
          <a:xfrm>
            <a:off x="1619402" y="5315407"/>
            <a:ext cx="4191610" cy="3337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kern="0" spc="-37" dirty="0">
                <a:solidFill>
                  <a:srgbClr val="1E293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주차 안내 (무료시간/요금)</a:t>
            </a:r>
            <a:endParaRPr lang="en-US" sz="1800" dirty="0"/>
          </a:p>
        </p:txBody>
      </p:sp>
      <p:sp>
        <p:nvSpPr>
          <p:cNvPr id="33" name="Text 29"/>
          <p:cNvSpPr txBox="1"/>
          <p:nvPr/>
        </p:nvSpPr>
        <p:spPr>
          <a:xfrm>
            <a:off x="7144207" y="5315407"/>
            <a:ext cx="4191610" cy="3337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kern="0" spc="-37" dirty="0">
                <a:solidFill>
                  <a:srgbClr val="1E293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부족 집기 리스트업</a:t>
            </a:r>
            <a:endParaRPr lang="en-US"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rcRect t="-400" b="-400"/>
          <a:stretch/>
        </p:blipFill>
        <p:spPr>
          <a:xfrm>
            <a:off x="761695" y="1143000"/>
            <a:ext cx="571500" cy="38405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761695" y="1809598"/>
            <a:ext cx="3258007" cy="4019702"/>
          </a:xfrm>
          <a:prstGeom prst="roundRect">
            <a:avLst>
              <a:gd name="adj" fmla="val 1970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  <a:effectLst>
            <a:outerShdw blurRad="139700" dist="38100" dir="16200000" algn="bl" rotWithShape="0">
              <a:srgbClr val="000000">
                <a:alpha val="3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6" name="Shape 3"/>
          <p:cNvSpPr/>
          <p:nvPr/>
        </p:nvSpPr>
        <p:spPr>
          <a:xfrm>
            <a:off x="4476902" y="1809598"/>
            <a:ext cx="3258007" cy="4019702"/>
          </a:xfrm>
          <a:prstGeom prst="roundRect">
            <a:avLst>
              <a:gd name="adj" fmla="val 1970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  <a:effectLst>
            <a:outerShdw blurRad="139700" dist="38100" dir="16200000" algn="bl" rotWithShape="0">
              <a:srgbClr val="000000">
                <a:alpha val="3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7" name="Shape 4"/>
          <p:cNvSpPr/>
          <p:nvPr/>
        </p:nvSpPr>
        <p:spPr>
          <a:xfrm>
            <a:off x="8191195" y="1809598"/>
            <a:ext cx="3258007" cy="4019702"/>
          </a:xfrm>
          <a:prstGeom prst="roundRect">
            <a:avLst>
              <a:gd name="adj" fmla="val 1970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  <a:effectLst>
            <a:outerShdw blurRad="139700" dist="38100" dir="16200000" algn="bl" rotWithShape="0">
              <a:srgbClr val="000000">
                <a:alpha val="3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8" name="Shape 5"/>
          <p:cNvSpPr/>
          <p:nvPr/>
        </p:nvSpPr>
        <p:spPr>
          <a:xfrm>
            <a:off x="761695" y="6096305"/>
            <a:ext cx="10705795" cy="437998"/>
          </a:xfrm>
          <a:prstGeom prst="roundRect">
            <a:avLst>
              <a:gd name="adj" fmla="val 72615"/>
            </a:avLst>
          </a:prstGeom>
          <a:solidFill>
            <a:srgbClr val="F1F5F9"/>
          </a:solidFill>
          <a:ln/>
        </p:spPr>
        <p:txBody>
          <a:bodyPr/>
          <a:lstStyle/>
          <a:p>
            <a:endParaRPr lang="en-KR"/>
          </a:p>
        </p:txBody>
      </p:sp>
      <p:sp>
        <p:nvSpPr>
          <p:cNvPr id="9" name="Shape 6"/>
          <p:cNvSpPr/>
          <p:nvPr/>
        </p:nvSpPr>
        <p:spPr>
          <a:xfrm>
            <a:off x="761695" y="6096305"/>
            <a:ext cx="38405" cy="437998"/>
          </a:xfrm>
          <a:prstGeom prst="roundRect">
            <a:avLst>
              <a:gd name="adj" fmla="val 828153"/>
            </a:avLst>
          </a:prstGeom>
          <a:solidFill>
            <a:srgbClr val="2C5AA0"/>
          </a:solidFill>
          <a:ln w="12700">
            <a:solidFill>
              <a:srgbClr val="2C5AA0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10" name="Image 1" descr="preencoded.png"/>
          <p:cNvPicPr>
            <a:picLocks noChangeAspect="1"/>
          </p:cNvPicPr>
          <p:nvPr/>
        </p:nvPicPr>
        <p:blipFill>
          <a:blip r:embed="rId4"/>
          <a:srcRect t="-395" b="-395"/>
          <a:stretch/>
        </p:blipFill>
        <p:spPr>
          <a:xfrm>
            <a:off x="761695" y="1809598"/>
            <a:ext cx="3238805" cy="57607"/>
          </a:xfrm>
          <a:prstGeom prst="rect">
            <a:avLst/>
          </a:prstGeom>
        </p:spPr>
      </p:pic>
      <p:pic>
        <p:nvPicPr>
          <p:cNvPr id="11" name="Image 2" descr="preencoded.png"/>
          <p:cNvPicPr>
            <a:picLocks noChangeAspect="1"/>
          </p:cNvPicPr>
          <p:nvPr/>
        </p:nvPicPr>
        <p:blipFill>
          <a:blip r:embed="rId4"/>
          <a:srcRect t="-395" b="-395"/>
          <a:stretch/>
        </p:blipFill>
        <p:spPr>
          <a:xfrm>
            <a:off x="4476902" y="1809598"/>
            <a:ext cx="3238805" cy="57607"/>
          </a:xfrm>
          <a:prstGeom prst="rect">
            <a:avLst/>
          </a:prstGeom>
        </p:spPr>
      </p:pic>
      <p:pic>
        <p:nvPicPr>
          <p:cNvPr id="12" name="Image 3" descr="preencoded.png"/>
          <p:cNvPicPr>
            <a:picLocks noChangeAspect="1"/>
          </p:cNvPicPr>
          <p:nvPr/>
        </p:nvPicPr>
        <p:blipFill>
          <a:blip r:embed="rId4"/>
          <a:srcRect t="-395" b="-395"/>
          <a:stretch/>
        </p:blipFill>
        <p:spPr>
          <a:xfrm>
            <a:off x="8191195" y="1809598"/>
            <a:ext cx="3238805" cy="57607"/>
          </a:xfrm>
          <a:prstGeom prst="rect">
            <a:avLst/>
          </a:prstGeom>
        </p:spPr>
      </p:pic>
      <p:sp>
        <p:nvSpPr>
          <p:cNvPr id="13" name="Text 7"/>
          <p:cNvSpPr txBox="1"/>
          <p:nvPr/>
        </p:nvSpPr>
        <p:spPr>
          <a:xfrm>
            <a:off x="761695" y="571500"/>
            <a:ext cx="10972800" cy="4956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700" b="1" kern="0" spc="-75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[실전 사례] 답사 결과 요약</a:t>
            </a:r>
            <a:endParaRPr lang="en-US" sz="2700" dirty="0"/>
          </a:p>
        </p:txBody>
      </p:sp>
      <p:sp>
        <p:nvSpPr>
          <p:cNvPr id="14" name="Text 8"/>
          <p:cNvSpPr txBox="1"/>
          <p:nvPr/>
        </p:nvSpPr>
        <p:spPr>
          <a:xfrm>
            <a:off x="761695" y="1285646"/>
            <a:ext cx="10858500" cy="2478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kern="0" spc="-37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행사 규모와 목적에 따라 행사장 시설과 점검 포인트가 크게 달라집니다.</a:t>
            </a:r>
            <a:endParaRPr lang="en-US" sz="1300" dirty="0"/>
          </a:p>
        </p:txBody>
      </p:sp>
      <p:sp>
        <p:nvSpPr>
          <p:cNvPr id="15" name="Shape 9"/>
          <p:cNvSpPr/>
          <p:nvPr/>
        </p:nvSpPr>
        <p:spPr>
          <a:xfrm>
            <a:off x="2048256" y="2143354"/>
            <a:ext cx="666598" cy="666598"/>
          </a:xfrm>
          <a:prstGeom prst="ellipse">
            <a:avLst/>
          </a:prstGeom>
          <a:solidFill>
            <a:srgbClr val="EFF6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16" name="Image 4" descr="preencoded.png"/>
          <p:cNvPicPr>
            <a:picLocks noChangeAspect="1"/>
          </p:cNvPicPr>
          <p:nvPr/>
        </p:nvPicPr>
        <p:blipFill>
          <a:blip r:embed="rId5"/>
          <a:srcRect l="-685" r="-685"/>
          <a:stretch/>
        </p:blipFill>
        <p:spPr>
          <a:xfrm>
            <a:off x="2229307" y="2343607"/>
            <a:ext cx="304495" cy="267005"/>
          </a:xfrm>
          <a:prstGeom prst="rect">
            <a:avLst/>
          </a:prstGeom>
        </p:spPr>
      </p:pic>
      <p:sp>
        <p:nvSpPr>
          <p:cNvPr id="17" name="Text 10"/>
          <p:cNvSpPr txBox="1"/>
          <p:nvPr/>
        </p:nvSpPr>
        <p:spPr>
          <a:xfrm>
            <a:off x="895198" y="3000146"/>
            <a:ext cx="2971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38BDF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사례 A</a:t>
            </a:r>
            <a:endParaRPr lang="en-US" sz="1200" dirty="0"/>
          </a:p>
        </p:txBody>
      </p:sp>
      <p:sp>
        <p:nvSpPr>
          <p:cNvPr id="18" name="Text 11"/>
          <p:cNvSpPr txBox="1"/>
          <p:nvPr/>
        </p:nvSpPr>
        <p:spPr>
          <a:xfrm>
            <a:off x="857707" y="3276295"/>
            <a:ext cx="3048610" cy="305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kern="0" spc="-37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70명 규모 북콘서트홀</a:t>
            </a:r>
            <a:endParaRPr lang="en-US" sz="1600" dirty="0"/>
          </a:p>
        </p:txBody>
      </p:sp>
      <p:pic>
        <p:nvPicPr>
          <p:cNvPr id="19" name="Image 5" descr="preencoded.png"/>
          <p:cNvPicPr>
            <a:picLocks noChangeAspect="1"/>
          </p:cNvPicPr>
          <p:nvPr/>
        </p:nvPicPr>
        <p:blipFill>
          <a:blip r:embed="rId6"/>
          <a:srcRect t="-360" b="-360"/>
          <a:stretch/>
        </p:blipFill>
        <p:spPr>
          <a:xfrm>
            <a:off x="2190902" y="3771900"/>
            <a:ext cx="381305" cy="19202"/>
          </a:xfrm>
          <a:prstGeom prst="rect">
            <a:avLst/>
          </a:prstGeom>
        </p:spPr>
      </p:pic>
      <p:pic>
        <p:nvPicPr>
          <p:cNvPr id="20" name="Image 6" descr="preencoded.png"/>
          <p:cNvPicPr>
            <a:picLocks noChangeAspect="1"/>
          </p:cNvPicPr>
          <p:nvPr/>
        </p:nvPicPr>
        <p:blipFill>
          <a:blip r:embed="rId7"/>
          <a:srcRect l="-7143" r="-7143"/>
          <a:stretch/>
        </p:blipFill>
        <p:spPr>
          <a:xfrm>
            <a:off x="952805" y="4076395"/>
            <a:ext cx="133502" cy="133502"/>
          </a:xfrm>
          <a:prstGeom prst="rect">
            <a:avLst/>
          </a:prstGeom>
        </p:spPr>
      </p:pic>
      <p:sp>
        <p:nvSpPr>
          <p:cNvPr id="21" name="Text 12"/>
          <p:cNvSpPr txBox="1"/>
          <p:nvPr/>
        </p:nvSpPr>
        <p:spPr>
          <a:xfrm>
            <a:off x="1200607" y="4028846"/>
            <a:ext cx="1950415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테이블 10개 / 의자 150개</a:t>
            </a:r>
            <a:endParaRPr lang="en-US" sz="1200" dirty="0"/>
          </a:p>
        </p:txBody>
      </p:sp>
      <p:pic>
        <p:nvPicPr>
          <p:cNvPr id="22" name="Image 7" descr="preencoded.png"/>
          <p:cNvPicPr>
            <a:picLocks noChangeAspect="1"/>
          </p:cNvPicPr>
          <p:nvPr/>
        </p:nvPicPr>
        <p:blipFill>
          <a:blip r:embed="rId7"/>
          <a:srcRect l="-7143" r="-7143"/>
          <a:stretch/>
        </p:blipFill>
        <p:spPr>
          <a:xfrm>
            <a:off x="952805" y="4438498"/>
            <a:ext cx="133502" cy="133502"/>
          </a:xfrm>
          <a:prstGeom prst="rect">
            <a:avLst/>
          </a:prstGeom>
        </p:spPr>
      </p:pic>
      <p:sp>
        <p:nvSpPr>
          <p:cNvPr id="23" name="Text 13"/>
          <p:cNvSpPr txBox="1"/>
          <p:nvPr/>
        </p:nvSpPr>
        <p:spPr>
          <a:xfrm>
            <a:off x="1200607" y="4390949"/>
            <a:ext cx="195590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스크린 및 난방 시설 완비</a:t>
            </a:r>
            <a:endParaRPr lang="en-US" sz="1200" dirty="0"/>
          </a:p>
        </p:txBody>
      </p:sp>
      <p:pic>
        <p:nvPicPr>
          <p:cNvPr id="24" name="Image 8" descr="preencoded.png"/>
          <p:cNvPicPr>
            <a:picLocks noChangeAspect="1"/>
          </p:cNvPicPr>
          <p:nvPr/>
        </p:nvPicPr>
        <p:blipFill>
          <a:blip r:embed="rId7"/>
          <a:srcRect l="-7143" r="-7143"/>
          <a:stretch/>
        </p:blipFill>
        <p:spPr>
          <a:xfrm>
            <a:off x="952805" y="4800600"/>
            <a:ext cx="133502" cy="133502"/>
          </a:xfrm>
          <a:prstGeom prst="rect">
            <a:avLst/>
          </a:prstGeom>
        </p:spPr>
      </p:pic>
      <p:sp>
        <p:nvSpPr>
          <p:cNvPr id="25" name="Text 14"/>
          <p:cNvSpPr txBox="1"/>
          <p:nvPr/>
        </p:nvSpPr>
        <p:spPr>
          <a:xfrm>
            <a:off x="1200607" y="4753051"/>
            <a:ext cx="145755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주차 1시간 무료</a:t>
            </a:r>
            <a:endParaRPr lang="en-US" sz="1200" dirty="0"/>
          </a:p>
          <a:p>
            <a:pPr marL="0" indent="0" algn="l">
              <a:buNone/>
            </a:pPr>
            <a:r>
              <a:rPr lang="en-US" sz="1000" dirty="0">
                <a:solidFill>
                  <a:srgbClr val="64748B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(초과 시 시간당 3,000원)</a:t>
            </a:r>
            <a:endParaRPr lang="en-US" sz="1200" dirty="0"/>
          </a:p>
        </p:txBody>
      </p:sp>
      <p:sp>
        <p:nvSpPr>
          <p:cNvPr id="26" name="Shape 15"/>
          <p:cNvSpPr/>
          <p:nvPr/>
        </p:nvSpPr>
        <p:spPr>
          <a:xfrm>
            <a:off x="5762549" y="2143354"/>
            <a:ext cx="666598" cy="666598"/>
          </a:xfrm>
          <a:prstGeom prst="ellipse">
            <a:avLst/>
          </a:prstGeom>
          <a:solidFill>
            <a:srgbClr val="EFF6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27" name="Image 9" descr="preencoded.png"/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5962802" y="2343607"/>
            <a:ext cx="267005" cy="267005"/>
          </a:xfrm>
          <a:prstGeom prst="rect">
            <a:avLst/>
          </a:prstGeom>
        </p:spPr>
      </p:pic>
      <p:sp>
        <p:nvSpPr>
          <p:cNvPr id="28" name="Text 16"/>
          <p:cNvSpPr txBox="1"/>
          <p:nvPr/>
        </p:nvSpPr>
        <p:spPr>
          <a:xfrm>
            <a:off x="4610405" y="3000146"/>
            <a:ext cx="2971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38BDF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사례 B</a:t>
            </a:r>
            <a:endParaRPr lang="en-US" sz="1200" dirty="0"/>
          </a:p>
        </p:txBody>
      </p:sp>
      <p:sp>
        <p:nvSpPr>
          <p:cNvPr id="29" name="Text 17"/>
          <p:cNvSpPr txBox="1"/>
          <p:nvPr/>
        </p:nvSpPr>
        <p:spPr>
          <a:xfrm>
            <a:off x="4610405" y="3276295"/>
            <a:ext cx="2971800" cy="305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kern="0" spc="-37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300+석 대형 공연장</a:t>
            </a:r>
            <a:endParaRPr lang="en-US" sz="1600" dirty="0"/>
          </a:p>
        </p:txBody>
      </p:sp>
      <p:pic>
        <p:nvPicPr>
          <p:cNvPr id="30" name="Image 10" descr="preencoded.png"/>
          <p:cNvPicPr>
            <a:picLocks noChangeAspect="1"/>
          </p:cNvPicPr>
          <p:nvPr/>
        </p:nvPicPr>
        <p:blipFill>
          <a:blip r:embed="rId6"/>
          <a:srcRect t="-360" b="-360"/>
          <a:stretch/>
        </p:blipFill>
        <p:spPr>
          <a:xfrm>
            <a:off x="5905195" y="3771900"/>
            <a:ext cx="381305" cy="19202"/>
          </a:xfrm>
          <a:prstGeom prst="rect">
            <a:avLst/>
          </a:prstGeom>
        </p:spPr>
      </p:pic>
      <p:pic>
        <p:nvPicPr>
          <p:cNvPr id="31" name="Image 11" descr="preencoded.png"/>
          <p:cNvPicPr>
            <a:picLocks noChangeAspect="1"/>
          </p:cNvPicPr>
          <p:nvPr/>
        </p:nvPicPr>
        <p:blipFill>
          <a:blip r:embed="rId7"/>
          <a:srcRect l="-7143" r="-7143"/>
          <a:stretch/>
        </p:blipFill>
        <p:spPr>
          <a:xfrm>
            <a:off x="4667098" y="4076395"/>
            <a:ext cx="133502" cy="133502"/>
          </a:xfrm>
          <a:prstGeom prst="rect">
            <a:avLst/>
          </a:prstGeom>
        </p:spPr>
      </p:pic>
      <p:sp>
        <p:nvSpPr>
          <p:cNvPr id="32" name="Text 18"/>
          <p:cNvSpPr txBox="1"/>
          <p:nvPr/>
        </p:nvSpPr>
        <p:spPr>
          <a:xfrm>
            <a:off x="4914900" y="4028846"/>
            <a:ext cx="1702613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극장식 고정 좌석 세팅</a:t>
            </a:r>
            <a:endParaRPr lang="en-US" sz="1200" dirty="0"/>
          </a:p>
        </p:txBody>
      </p:sp>
      <p:pic>
        <p:nvPicPr>
          <p:cNvPr id="33" name="Image 12" descr="preencoded.png"/>
          <p:cNvPicPr>
            <a:picLocks noChangeAspect="1"/>
          </p:cNvPicPr>
          <p:nvPr/>
        </p:nvPicPr>
        <p:blipFill>
          <a:blip r:embed="rId7"/>
          <a:srcRect l="-7143" r="-7143"/>
          <a:stretch/>
        </p:blipFill>
        <p:spPr>
          <a:xfrm>
            <a:off x="4667098" y="4438498"/>
            <a:ext cx="133502" cy="133502"/>
          </a:xfrm>
          <a:prstGeom prst="rect">
            <a:avLst/>
          </a:prstGeom>
        </p:spPr>
      </p:pic>
      <p:sp>
        <p:nvSpPr>
          <p:cNvPr id="34" name="Text 19"/>
          <p:cNvSpPr txBox="1"/>
          <p:nvPr/>
        </p:nvSpPr>
        <p:spPr>
          <a:xfrm>
            <a:off x="4914900" y="4390949"/>
            <a:ext cx="201808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백스테이지 공간 별도 확보</a:t>
            </a:r>
            <a:endParaRPr lang="en-US" sz="1200" dirty="0"/>
          </a:p>
        </p:txBody>
      </p:sp>
      <p:pic>
        <p:nvPicPr>
          <p:cNvPr id="35" name="Image 13" descr="preencoded.png"/>
          <p:cNvPicPr>
            <a:picLocks noChangeAspect="1"/>
          </p:cNvPicPr>
          <p:nvPr/>
        </p:nvPicPr>
        <p:blipFill>
          <a:blip r:embed="rId7"/>
          <a:srcRect l="-7143" r="-7143"/>
          <a:stretch/>
        </p:blipFill>
        <p:spPr>
          <a:xfrm>
            <a:off x="4667098" y="4800600"/>
            <a:ext cx="133502" cy="133502"/>
          </a:xfrm>
          <a:prstGeom prst="rect">
            <a:avLst/>
          </a:prstGeom>
        </p:spPr>
      </p:pic>
      <p:sp>
        <p:nvSpPr>
          <p:cNvPr id="36" name="Text 20"/>
          <p:cNvSpPr txBox="1"/>
          <p:nvPr/>
        </p:nvSpPr>
        <p:spPr>
          <a:xfrm>
            <a:off x="4914900" y="4753051"/>
            <a:ext cx="149595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대관 규정 및 외부 반입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물품 제한 엄격</a:t>
            </a:r>
            <a:endParaRPr lang="en-US" sz="1200" dirty="0"/>
          </a:p>
        </p:txBody>
      </p:sp>
      <p:sp>
        <p:nvSpPr>
          <p:cNvPr id="37" name="Shape 21"/>
          <p:cNvSpPr/>
          <p:nvPr/>
        </p:nvSpPr>
        <p:spPr>
          <a:xfrm>
            <a:off x="9477756" y="2143354"/>
            <a:ext cx="666598" cy="666598"/>
          </a:xfrm>
          <a:prstGeom prst="ellipse">
            <a:avLst/>
          </a:prstGeom>
          <a:solidFill>
            <a:srgbClr val="EFF6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38" name="Image 14" descr="preencoded.png"/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9644177" y="2343607"/>
            <a:ext cx="333756" cy="267005"/>
          </a:xfrm>
          <a:prstGeom prst="rect">
            <a:avLst/>
          </a:prstGeom>
        </p:spPr>
      </p:pic>
      <p:sp>
        <p:nvSpPr>
          <p:cNvPr id="39" name="Text 22"/>
          <p:cNvSpPr txBox="1"/>
          <p:nvPr/>
        </p:nvSpPr>
        <p:spPr>
          <a:xfrm>
            <a:off x="8324698" y="3000146"/>
            <a:ext cx="2971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38BDF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사례 C</a:t>
            </a:r>
            <a:endParaRPr lang="en-US" sz="1200" dirty="0"/>
          </a:p>
        </p:txBody>
      </p:sp>
      <p:sp>
        <p:nvSpPr>
          <p:cNvPr id="40" name="Text 23"/>
          <p:cNvSpPr txBox="1"/>
          <p:nvPr/>
        </p:nvSpPr>
        <p:spPr>
          <a:xfrm>
            <a:off x="8287207" y="3276295"/>
            <a:ext cx="3048610" cy="305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kern="0" spc="-37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45명 소규모 공간</a:t>
            </a:r>
            <a:endParaRPr lang="en-US" sz="1600" dirty="0"/>
          </a:p>
        </p:txBody>
      </p:sp>
      <p:pic>
        <p:nvPicPr>
          <p:cNvPr id="41" name="Image 15" descr="preencoded.png"/>
          <p:cNvPicPr>
            <a:picLocks noChangeAspect="1"/>
          </p:cNvPicPr>
          <p:nvPr/>
        </p:nvPicPr>
        <p:blipFill>
          <a:blip r:embed="rId6"/>
          <a:srcRect t="-360" b="-360"/>
          <a:stretch/>
        </p:blipFill>
        <p:spPr>
          <a:xfrm>
            <a:off x="9620402" y="3771900"/>
            <a:ext cx="381305" cy="19202"/>
          </a:xfrm>
          <a:prstGeom prst="rect">
            <a:avLst/>
          </a:prstGeom>
        </p:spPr>
      </p:pic>
      <p:pic>
        <p:nvPicPr>
          <p:cNvPr id="42" name="Image 16" descr="preencoded.png"/>
          <p:cNvPicPr>
            <a:picLocks noChangeAspect="1"/>
          </p:cNvPicPr>
          <p:nvPr/>
        </p:nvPicPr>
        <p:blipFill>
          <a:blip r:embed="rId7"/>
          <a:srcRect l="-7143" r="-7143"/>
          <a:stretch/>
        </p:blipFill>
        <p:spPr>
          <a:xfrm>
            <a:off x="8382305" y="4076395"/>
            <a:ext cx="133502" cy="133502"/>
          </a:xfrm>
          <a:prstGeom prst="rect">
            <a:avLst/>
          </a:prstGeom>
        </p:spPr>
      </p:pic>
      <p:sp>
        <p:nvSpPr>
          <p:cNvPr id="43" name="Text 24"/>
          <p:cNvSpPr txBox="1"/>
          <p:nvPr/>
        </p:nvSpPr>
        <p:spPr>
          <a:xfrm>
            <a:off x="8630107" y="4028846"/>
            <a:ext cx="2112264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이동형 포디움 및 간이 무대</a:t>
            </a:r>
            <a:endParaRPr lang="en-US" sz="1200" dirty="0"/>
          </a:p>
        </p:txBody>
      </p:sp>
      <p:pic>
        <p:nvPicPr>
          <p:cNvPr id="44" name="Image 17" descr="preencoded.png"/>
          <p:cNvPicPr>
            <a:picLocks noChangeAspect="1"/>
          </p:cNvPicPr>
          <p:nvPr/>
        </p:nvPicPr>
        <p:blipFill>
          <a:blip r:embed="rId7"/>
          <a:srcRect l="-7143" r="-7143"/>
          <a:stretch/>
        </p:blipFill>
        <p:spPr>
          <a:xfrm>
            <a:off x="8382305" y="4438498"/>
            <a:ext cx="133502" cy="133502"/>
          </a:xfrm>
          <a:prstGeom prst="rect">
            <a:avLst/>
          </a:prstGeom>
        </p:spPr>
      </p:pic>
      <p:sp>
        <p:nvSpPr>
          <p:cNvPr id="45" name="Text 25"/>
          <p:cNvSpPr txBox="1"/>
          <p:nvPr/>
        </p:nvSpPr>
        <p:spPr>
          <a:xfrm>
            <a:off x="8630107" y="4390949"/>
            <a:ext cx="2114093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모바일 빔프로젝터 / 스크린</a:t>
            </a:r>
            <a:endParaRPr lang="en-US" sz="1200" dirty="0"/>
          </a:p>
        </p:txBody>
      </p:sp>
      <p:pic>
        <p:nvPicPr>
          <p:cNvPr id="46" name="Image 18" descr="preencoded.png"/>
          <p:cNvPicPr>
            <a:picLocks noChangeAspect="1"/>
          </p:cNvPicPr>
          <p:nvPr/>
        </p:nvPicPr>
        <p:blipFill>
          <a:blip r:embed="rId7"/>
          <a:srcRect l="-7143" r="-7143"/>
          <a:stretch/>
        </p:blipFill>
        <p:spPr>
          <a:xfrm>
            <a:off x="8382305" y="4800600"/>
            <a:ext cx="133502" cy="133502"/>
          </a:xfrm>
          <a:prstGeom prst="rect">
            <a:avLst/>
          </a:prstGeom>
        </p:spPr>
      </p:pic>
      <p:sp>
        <p:nvSpPr>
          <p:cNvPr id="47" name="Text 26"/>
          <p:cNvSpPr txBox="1"/>
          <p:nvPr/>
        </p:nvSpPr>
        <p:spPr>
          <a:xfrm>
            <a:off x="8630107" y="4753051"/>
            <a:ext cx="201808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간소하고 유연한 동선 관리</a:t>
            </a:r>
            <a:endParaRPr lang="en-US" sz="1200" dirty="0"/>
          </a:p>
        </p:txBody>
      </p:sp>
      <p:pic>
        <p:nvPicPr>
          <p:cNvPr id="48" name="Image 19" descr="preencoded.png"/>
          <p:cNvPicPr>
            <a:picLocks noChangeAspect="1"/>
          </p:cNvPicPr>
          <p:nvPr/>
        </p:nvPicPr>
        <p:blipFill>
          <a:blip r:embed="rId10"/>
          <a:srcRect/>
          <a:stretch/>
        </p:blipFill>
        <p:spPr>
          <a:xfrm>
            <a:off x="952805" y="6219749"/>
            <a:ext cx="142646" cy="190195"/>
          </a:xfrm>
          <a:prstGeom prst="rect">
            <a:avLst/>
          </a:prstGeom>
        </p:spPr>
      </p:pic>
      <p:sp>
        <p:nvSpPr>
          <p:cNvPr id="49" name="Text 27"/>
          <p:cNvSpPr txBox="1"/>
          <p:nvPr/>
        </p:nvSpPr>
        <p:spPr>
          <a:xfrm>
            <a:off x="1285646" y="6210605"/>
            <a:ext cx="10096805" cy="200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Key Tip: 사전 답사 시 파악된 공간의 특성은 당일 스태프 동선 설계 및 필요 집기 발주의 결정적 기준이 됩니다.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rcRect l="-200" r="-200"/>
          <a:stretch/>
        </p:blipFill>
        <p:spPr>
          <a:xfrm>
            <a:off x="0" y="0"/>
            <a:ext cx="12191695" cy="75895"/>
          </a:xfrm>
          <a:prstGeom prst="rect">
            <a:avLst/>
          </a:prstGeom>
        </p:spPr>
      </p:pic>
      <p:sp>
        <p:nvSpPr>
          <p:cNvPr id="4" name="Shape 1"/>
          <p:cNvSpPr/>
          <p:nvPr/>
        </p:nvSpPr>
        <p:spPr>
          <a:xfrm>
            <a:off x="761695" y="476402"/>
            <a:ext cx="952805" cy="304495"/>
          </a:xfrm>
          <a:prstGeom prst="roundRect">
            <a:avLst>
              <a:gd name="adj" fmla="val 300300"/>
            </a:avLst>
          </a:prstGeom>
          <a:solidFill>
            <a:srgbClr val="E0F2FE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5" name="Image 1" descr="preencoded.png"/>
          <p:cNvPicPr>
            <a:picLocks noChangeAspect="1"/>
          </p:cNvPicPr>
          <p:nvPr/>
        </p:nvPicPr>
        <p:blipFill>
          <a:blip r:embed="rId4"/>
          <a:srcRect t="-400" b="-400"/>
          <a:stretch/>
        </p:blipFill>
        <p:spPr>
          <a:xfrm>
            <a:off x="761695" y="1524305"/>
            <a:ext cx="571500" cy="38405"/>
          </a:xfrm>
          <a:prstGeom prst="rect">
            <a:avLst/>
          </a:prstGeom>
        </p:spPr>
      </p:pic>
      <p:sp>
        <p:nvSpPr>
          <p:cNvPr id="6" name="Shape 2"/>
          <p:cNvSpPr/>
          <p:nvPr/>
        </p:nvSpPr>
        <p:spPr>
          <a:xfrm>
            <a:off x="761695" y="1904695"/>
            <a:ext cx="4019702" cy="4209898"/>
          </a:xfrm>
          <a:prstGeom prst="roundRect">
            <a:avLst>
              <a:gd name="adj" fmla="val 1294"/>
            </a:avLst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7" name="Text 3"/>
          <p:cNvSpPr txBox="1"/>
          <p:nvPr/>
        </p:nvSpPr>
        <p:spPr>
          <a:xfrm>
            <a:off x="724205" y="514807"/>
            <a:ext cx="1028700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0284C7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Pre-Event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761695" y="905256"/>
            <a:ext cx="8278063" cy="5532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000" b="1" kern="0" spc="-75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3단계: 운영기획안 작성 (문서화의 힘)</a:t>
            </a:r>
            <a:endParaRPr lang="en-US" sz="3000" dirty="0"/>
          </a:p>
        </p:txBody>
      </p:sp>
      <p:pic>
        <p:nvPicPr>
          <p:cNvPr id="9" name="Image 2" descr="preencoded.png"/>
          <p:cNvPicPr>
            <a:picLocks noChangeAspect="1"/>
          </p:cNvPicPr>
          <p:nvPr/>
        </p:nvPicPr>
        <p:blipFill>
          <a:blip r:embed="rId5"/>
          <a:srcRect l="-685" r="-685"/>
          <a:stretch/>
        </p:blipFill>
        <p:spPr>
          <a:xfrm>
            <a:off x="1047902" y="2238451"/>
            <a:ext cx="304495" cy="267005"/>
          </a:xfrm>
          <a:prstGeom prst="rect">
            <a:avLst/>
          </a:prstGeom>
        </p:spPr>
      </p:pic>
      <p:sp>
        <p:nvSpPr>
          <p:cNvPr id="10" name="Text 5"/>
          <p:cNvSpPr txBox="1"/>
          <p:nvPr/>
        </p:nvSpPr>
        <p:spPr>
          <a:xfrm>
            <a:off x="1476756" y="2190902"/>
            <a:ext cx="3143707" cy="305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kern="0" spc="-37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기획안 핵심 구성 요소</a:t>
            </a:r>
            <a:endParaRPr lang="en-US" sz="1600" dirty="0"/>
          </a:p>
        </p:txBody>
      </p:sp>
      <p:sp>
        <p:nvSpPr>
          <p:cNvPr id="11" name="Text 6"/>
          <p:cNvSpPr txBox="1"/>
          <p:nvPr/>
        </p:nvSpPr>
        <p:spPr>
          <a:xfrm>
            <a:off x="1666951" y="2590495"/>
            <a:ext cx="2953512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행사 개요 (목표, 대상, 규모 등)</a:t>
            </a:r>
            <a:endParaRPr lang="en-US" sz="1200" dirty="0"/>
          </a:p>
        </p:txBody>
      </p:sp>
      <p:sp>
        <p:nvSpPr>
          <p:cNvPr id="12" name="Text 7"/>
          <p:cNvSpPr txBox="1"/>
          <p:nvPr/>
        </p:nvSpPr>
        <p:spPr>
          <a:xfrm>
            <a:off x="1666951" y="2864815"/>
            <a:ext cx="2953512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타임테이블 (분 단위 러닝타임)</a:t>
            </a:r>
            <a:endParaRPr lang="en-US" sz="1200" dirty="0"/>
          </a:p>
        </p:txBody>
      </p:sp>
      <p:sp>
        <p:nvSpPr>
          <p:cNvPr id="13" name="Text 8"/>
          <p:cNvSpPr txBox="1"/>
          <p:nvPr/>
        </p:nvSpPr>
        <p:spPr>
          <a:xfrm>
            <a:off x="1666951" y="3139135"/>
            <a:ext cx="2953512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프로그램별 세부 식순 및 내용</a:t>
            </a:r>
            <a:endParaRPr lang="en-US" sz="1200" dirty="0"/>
          </a:p>
        </p:txBody>
      </p:sp>
      <p:sp>
        <p:nvSpPr>
          <p:cNvPr id="14" name="Text 9"/>
          <p:cNvSpPr txBox="1"/>
          <p:nvPr/>
        </p:nvSpPr>
        <p:spPr>
          <a:xfrm>
            <a:off x="1666951" y="3413455"/>
            <a:ext cx="2953512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무대, 좌석, 안내 데스크 배치 도면</a:t>
            </a:r>
            <a:endParaRPr lang="en-US" sz="1200" dirty="0"/>
          </a:p>
        </p:txBody>
      </p:sp>
      <p:sp>
        <p:nvSpPr>
          <p:cNvPr id="15" name="Text 10"/>
          <p:cNvSpPr txBox="1"/>
          <p:nvPr/>
        </p:nvSpPr>
        <p:spPr>
          <a:xfrm>
            <a:off x="1666951" y="3687775"/>
            <a:ext cx="2953512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스태프 역할표 및 비상 연락망</a:t>
            </a:r>
            <a:endParaRPr lang="en-US" sz="1200" dirty="0"/>
          </a:p>
        </p:txBody>
      </p:sp>
      <p:pic>
        <p:nvPicPr>
          <p:cNvPr id="16" name="Image 3" descr="preencoded.png"/>
          <p:cNvPicPr>
            <a:picLocks noChangeAspect="1"/>
          </p:cNvPicPr>
          <p:nvPr/>
        </p:nvPicPr>
        <p:blipFill>
          <a:blip r:embed="rId6"/>
          <a:srcRect l="-606" r="-606"/>
          <a:stretch/>
        </p:blipFill>
        <p:spPr>
          <a:xfrm>
            <a:off x="1047902" y="4238244"/>
            <a:ext cx="219456" cy="247802"/>
          </a:xfrm>
          <a:prstGeom prst="rect">
            <a:avLst/>
          </a:prstGeom>
        </p:spPr>
      </p:pic>
      <p:sp>
        <p:nvSpPr>
          <p:cNvPr id="17" name="Text 11"/>
          <p:cNvSpPr txBox="1"/>
          <p:nvPr/>
        </p:nvSpPr>
        <p:spPr>
          <a:xfrm>
            <a:off x="1476756" y="4190695"/>
            <a:ext cx="3143707" cy="305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kern="0" spc="-37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공유 및 업데이트 전략</a:t>
            </a:r>
            <a:endParaRPr lang="en-US" sz="1600" dirty="0"/>
          </a:p>
        </p:txBody>
      </p:sp>
      <p:sp>
        <p:nvSpPr>
          <p:cNvPr id="18" name="Text 12"/>
          <p:cNvSpPr txBox="1"/>
          <p:nvPr/>
        </p:nvSpPr>
        <p:spPr>
          <a:xfrm>
            <a:off x="1666951" y="4591202"/>
            <a:ext cx="2953512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수정 사항 실시간 동기화 (버전 관리)</a:t>
            </a:r>
            <a:endParaRPr lang="en-US" sz="1200" dirty="0"/>
          </a:p>
        </p:txBody>
      </p:sp>
      <p:sp>
        <p:nvSpPr>
          <p:cNvPr id="19" name="Text 13"/>
          <p:cNvSpPr txBox="1"/>
          <p:nvPr/>
        </p:nvSpPr>
        <p:spPr>
          <a:xfrm>
            <a:off x="1666951" y="4865522"/>
            <a:ext cx="2953512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행사 전 스태프 전원 필독 및 공람</a:t>
            </a:r>
            <a:endParaRPr lang="en-US" sz="1200" dirty="0"/>
          </a:p>
        </p:txBody>
      </p:sp>
      <p:sp>
        <p:nvSpPr>
          <p:cNvPr id="20" name="Text 14"/>
          <p:cNvSpPr txBox="1"/>
          <p:nvPr/>
        </p:nvSpPr>
        <p:spPr>
          <a:xfrm>
            <a:off x="1666951" y="5139842"/>
            <a:ext cx="2839212" cy="5532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475569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현장 당일용 단축본(모바일 뷰) 별도 준비 권장</a:t>
            </a:r>
            <a:endParaRPr lang="en-US" sz="1200" dirty="0"/>
          </a:p>
        </p:txBody>
      </p:sp>
      <p:sp>
        <p:nvSpPr>
          <p:cNvPr id="21" name="Text 15"/>
          <p:cNvSpPr txBox="1"/>
          <p:nvPr/>
        </p:nvSpPr>
        <p:spPr>
          <a:xfrm>
            <a:off x="5143500" y="1904695"/>
            <a:ext cx="6477610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[실전 예시] 운영기획안 개요 양식</a:t>
            </a:r>
            <a:endParaRPr lang="en-US" sz="1500" dirty="0"/>
          </a:p>
        </p:txBody>
      </p:sp>
      <p:graphicFrame>
        <p:nvGraphicFramePr>
          <p:cNvPr id="22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143500" y="2333549"/>
          <a:ext cx="6276442" cy="3755050"/>
        </p:xfrm>
        <a:graphic>
          <a:graphicData uri="http://schemas.openxmlformats.org/drawingml/2006/table">
            <a:tbl>
              <a:tblPr/>
              <a:tblGrid>
                <a:gridCol w="13807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956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28001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25" dirty="0">
                          <a:solidFill>
                            <a:srgbClr val="FFFFFF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구분</a:t>
                      </a:r>
                      <a:endParaRPr lang="en-US" sz="1125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190195" marR="190195" marT="152705" marB="152705" anchor="ctr">
                    <a:lnL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E3A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5AA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125" dirty="0">
                          <a:solidFill>
                            <a:srgbClr val="FFFFFF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내용</a:t>
                      </a:r>
                      <a:endParaRPr lang="en-US" sz="1125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190195" marR="190195" marT="152705" marB="152705" anchor="ctr">
                    <a:lnL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E3A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5A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8001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25" b="1" dirty="0">
                          <a:solidFill>
                            <a:srgbClr val="1E3A5F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행사 명</a:t>
                      </a:r>
                      <a:endParaRPr lang="en-US" sz="1125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190195" marR="190195" marT="133502" marB="133502" anchor="ctr">
                    <a:lnL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E3A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25" dirty="0">
                          <a:solidFill>
                            <a:srgbClr val="334155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동행 대한민국을 잇다 : 평화의 토크콘서트</a:t>
                      </a:r>
                      <a:endParaRPr lang="en-US" sz="1125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190195" marR="190195" marT="133502" marB="133502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E3A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8001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25" b="1" dirty="0">
                          <a:solidFill>
                            <a:srgbClr val="1E3A5F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일시</a:t>
                      </a:r>
                      <a:endParaRPr lang="en-US" sz="1125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190195" marR="190195" marT="133502" marB="133502" anchor="ctr">
                    <a:lnL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25" dirty="0">
                          <a:solidFill>
                            <a:srgbClr val="334155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2026년 3월 26일(목), 15:00~17:00</a:t>
                      </a:r>
                      <a:endParaRPr lang="en-US" sz="1200" dirty="0"/>
                    </a:p>
                    <a:p>
                      <a:pPr marL="0" indent="0">
                        <a:buNone/>
                      </a:pPr>
                      <a:r>
                        <a:rPr lang="en-US" sz="975" dirty="0">
                          <a:solidFill>
                            <a:srgbClr val="64748B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※ 세팅: 13:00 / 인사 착석: 14:30</a:t>
                      </a:r>
                      <a:endParaRPr lang="en-US" sz="1200" dirty="0"/>
                    </a:p>
                  </a:txBody>
                  <a:tcPr marL="190195" marR="190195" marT="133502" marB="133502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8001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25" b="1" dirty="0">
                          <a:solidFill>
                            <a:srgbClr val="1E3A5F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장소</a:t>
                      </a:r>
                      <a:endParaRPr lang="en-US" sz="1125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190195" marR="190195" marT="133502" marB="133502" anchor="ctr">
                    <a:lnL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25" dirty="0">
                          <a:solidFill>
                            <a:srgbClr val="334155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통일로 OOO 상가 2층 OOO북콘서트홀</a:t>
                      </a:r>
                      <a:endParaRPr lang="en-US" sz="1125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190195" marR="190195" marT="133502" marB="133502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8001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25" b="1" dirty="0">
                          <a:solidFill>
                            <a:srgbClr val="1E3A5F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대상/규모</a:t>
                      </a:r>
                      <a:endParaRPr lang="en-US" sz="1125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190195" marR="190195" marT="133502" marB="133502" anchor="ctr">
                    <a:lnL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25" dirty="0">
                          <a:solidFill>
                            <a:srgbClr val="334155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종교계 및 사회인사, 청년 / 총 70명 규모</a:t>
                      </a:r>
                      <a:endParaRPr lang="en-US" sz="1125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190195" marR="190195" marT="133502" marB="133502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8001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25" b="1" dirty="0">
                          <a:solidFill>
                            <a:srgbClr val="1E3A5F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주요 목표</a:t>
                      </a:r>
                      <a:endParaRPr lang="en-US" sz="1125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190195" marR="190195" marT="133502" marB="133502" anchor="ctr">
                    <a:lnL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25" dirty="0">
                          <a:solidFill>
                            <a:srgbClr val="334155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세대 간 경험 공유를 통한 평화 가치 확립</a:t>
                      </a:r>
                      <a:endParaRPr lang="en-US" sz="1125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190195" marR="190195" marT="133502" marB="133502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28001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25" b="1" dirty="0">
                          <a:solidFill>
                            <a:srgbClr val="1E3A5F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주최/주관</a:t>
                      </a:r>
                      <a:endParaRPr lang="en-US" sz="1125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190195" marR="190195" marT="133502" marB="133502" anchor="ctr">
                    <a:lnL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25" dirty="0">
                          <a:solidFill>
                            <a:srgbClr val="334155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OOO코리아/서울경기 평화OO위원회</a:t>
                      </a:r>
                      <a:endParaRPr lang="en-US" sz="1125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190195" marR="190195" marT="133502" marB="133502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3" name="Text 16"/>
          <p:cNvSpPr txBox="1"/>
          <p:nvPr/>
        </p:nvSpPr>
        <p:spPr>
          <a:xfrm>
            <a:off x="11162995" y="6381598"/>
            <a:ext cx="648310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94A3B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rcRect l="-200" r="-200"/>
          <a:stretch/>
        </p:blipFill>
        <p:spPr>
          <a:xfrm>
            <a:off x="0" y="0"/>
            <a:ext cx="12191695" cy="75895"/>
          </a:xfrm>
          <a:prstGeom prst="rect">
            <a:avLst/>
          </a:prstGeom>
        </p:spPr>
      </p:pic>
      <p:sp>
        <p:nvSpPr>
          <p:cNvPr id="4" name="Shape 1"/>
          <p:cNvSpPr/>
          <p:nvPr/>
        </p:nvSpPr>
        <p:spPr>
          <a:xfrm>
            <a:off x="761695" y="476402"/>
            <a:ext cx="952805" cy="304495"/>
          </a:xfrm>
          <a:prstGeom prst="roundRect">
            <a:avLst>
              <a:gd name="adj" fmla="val 300300"/>
            </a:avLst>
          </a:prstGeom>
          <a:solidFill>
            <a:srgbClr val="E0F2FE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pic>
        <p:nvPicPr>
          <p:cNvPr id="5" name="Image 1" descr="preencoded.png"/>
          <p:cNvPicPr>
            <a:picLocks noChangeAspect="1"/>
          </p:cNvPicPr>
          <p:nvPr/>
        </p:nvPicPr>
        <p:blipFill>
          <a:blip r:embed="rId4"/>
          <a:srcRect t="-400" b="-400"/>
          <a:stretch/>
        </p:blipFill>
        <p:spPr>
          <a:xfrm>
            <a:off x="761695" y="1524305"/>
            <a:ext cx="571500" cy="38405"/>
          </a:xfrm>
          <a:prstGeom prst="rect">
            <a:avLst/>
          </a:prstGeom>
        </p:spPr>
      </p:pic>
      <p:sp>
        <p:nvSpPr>
          <p:cNvPr id="6" name="Text 2"/>
          <p:cNvSpPr txBox="1"/>
          <p:nvPr/>
        </p:nvSpPr>
        <p:spPr>
          <a:xfrm>
            <a:off x="724205" y="514807"/>
            <a:ext cx="1028700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0284C7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실전 사례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61695" y="905256"/>
            <a:ext cx="7925105" cy="5532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000" b="1" kern="0" spc="-75" dirty="0">
                <a:solidFill>
                  <a:srgbClr val="1E3A5F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[실전 사례] 운영기획안 구조 예시</a:t>
            </a:r>
            <a:endParaRPr lang="en-US" sz="3000" dirty="0"/>
          </a:p>
        </p:txBody>
      </p:sp>
      <p:sp>
        <p:nvSpPr>
          <p:cNvPr id="8" name="Text 4"/>
          <p:cNvSpPr txBox="1"/>
          <p:nvPr/>
        </p:nvSpPr>
        <p:spPr>
          <a:xfrm>
            <a:off x="761695" y="1904695"/>
            <a:ext cx="4191610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[326 토크콘서트] 행사 개요</a:t>
            </a:r>
            <a:endParaRPr lang="en-US" sz="15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61695" y="2286000"/>
          <a:ext cx="3990441" cy="3364992"/>
        </p:xfrm>
        <a:graphic>
          <a:graphicData uri="http://schemas.openxmlformats.org/drawingml/2006/table">
            <a:tbl>
              <a:tblPr/>
              <a:tblGrid>
                <a:gridCol w="9976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928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47726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50" dirty="0">
                          <a:solidFill>
                            <a:srgbClr val="FFFFFF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구분</a:t>
                      </a:r>
                      <a:endParaRPr lang="en-US" sz="105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152705" marR="152705" marT="133502" marB="133502" anchor="ctr">
                    <a:lnL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F17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50" dirty="0">
                          <a:solidFill>
                            <a:srgbClr val="FFFFFF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내용</a:t>
                      </a:r>
                      <a:endParaRPr lang="en-US" sz="105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152705" marR="152705" marT="133502" marB="133502" anchor="ctr">
                    <a:lnL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F17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3A5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7726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b="1" dirty="0">
                          <a:solidFill>
                            <a:srgbClr val="1E3A5F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행사명</a:t>
                      </a:r>
                      <a:endParaRPr lang="en-US" sz="105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152705" marR="152705" marT="133502" marB="133502" anchor="ctr">
                    <a:lnL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F17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334155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동행 대한민국을 잇다 : 3.1 운동과 4.19를 잇는 평화 토크콘서트</a:t>
                      </a:r>
                      <a:endParaRPr lang="en-US" sz="105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152705" marR="152705" marT="133502" marB="133502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F172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7726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b="1" dirty="0">
                          <a:solidFill>
                            <a:srgbClr val="1E3A5F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일시</a:t>
                      </a:r>
                      <a:endParaRPr lang="en-US" sz="105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152705" marR="152705" marT="133502" marB="133502" anchor="ctr">
                    <a:lnL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334155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2026. 03. 26 (목) 15:00~17:00</a:t>
                      </a:r>
                      <a:endParaRPr lang="en-US" sz="105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152705" marR="152705" marT="133502" marB="133502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7726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b="1" dirty="0">
                          <a:solidFill>
                            <a:srgbClr val="1E3A5F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장소</a:t>
                      </a:r>
                      <a:endParaRPr lang="en-US" sz="105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152705" marR="152705" marT="133502" marB="133502" anchor="ctr">
                    <a:lnL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25" dirty="0">
                          <a:solidFill>
                            <a:srgbClr val="334155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OOO</a:t>
                      </a:r>
                      <a:r>
                        <a:rPr lang="en-US" sz="1050" dirty="0">
                          <a:solidFill>
                            <a:srgbClr val="334155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북콘서트홀</a:t>
                      </a:r>
                      <a:endParaRPr lang="en-US" sz="1200" dirty="0"/>
                    </a:p>
                  </a:txBody>
                  <a:tcPr marL="152705" marR="152705" marT="133502" marB="133502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7726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b="1" dirty="0">
                          <a:solidFill>
                            <a:srgbClr val="1E3A5F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규모</a:t>
                      </a:r>
                      <a:endParaRPr lang="en-US" sz="105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152705" marR="152705" marT="133502" marB="133502" anchor="ctr">
                    <a:lnL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334155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총 70명 (인사 15명 / 일반 55명)</a:t>
                      </a:r>
                      <a:endParaRPr lang="en-US" sz="105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152705" marR="152705" marT="133502" marB="133502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7726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b="1" dirty="0">
                          <a:solidFill>
                            <a:srgbClr val="1E3A5F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목표</a:t>
                      </a:r>
                      <a:endParaRPr lang="en-US" sz="105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152705" marR="152705" marT="133502" marB="133502" anchor="ctr">
                    <a:lnL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334155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평화 홍보대사 연대 및 세대 간 경험 공유를 통한 평화 가치 확립</a:t>
                      </a:r>
                      <a:endParaRPr lang="en-US" sz="105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152705" marR="152705" marT="133502" marB="133502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9" name="Text 5"/>
          <p:cNvSpPr txBox="1"/>
          <p:nvPr/>
        </p:nvSpPr>
        <p:spPr>
          <a:xfrm>
            <a:off x="5143500" y="1904695"/>
            <a:ext cx="6400800" cy="2770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334155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[326 토크콘서트] 세부 식순 (Time Table)</a:t>
            </a:r>
            <a:endParaRPr lang="en-US" sz="1500" dirty="0"/>
          </a:p>
        </p:txBody>
      </p:sp>
      <p:graphicFrame>
        <p:nvGraphicFramePr>
          <p:cNvPr id="19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143500" y="2286000"/>
          <a:ext cx="6276441" cy="4297275"/>
        </p:xfrm>
        <a:graphic>
          <a:graphicData uri="http://schemas.openxmlformats.org/drawingml/2006/table">
            <a:tbl>
              <a:tblPr/>
              <a:tblGrid>
                <a:gridCol w="12554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72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691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2458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51917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50" dirty="0">
                          <a:solidFill>
                            <a:srgbClr val="FFFFFF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시간</a:t>
                      </a:r>
                      <a:endParaRPr lang="en-US" sz="105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152705" marR="152705" marT="133502" marB="133502" anchor="ctr">
                    <a:lnL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E3A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5AA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FFFFFF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RT</a:t>
                      </a:r>
                      <a:endParaRPr lang="en-US" sz="105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152705" marR="152705" marT="133502" marB="133502" anchor="ctr">
                    <a:lnL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E3A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5AA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50" dirty="0">
                          <a:solidFill>
                            <a:srgbClr val="FFFFFF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프로그램</a:t>
                      </a:r>
                      <a:endParaRPr lang="en-US" sz="105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152705" marR="152705" marT="133502" marB="133502" anchor="ctr">
                    <a:lnL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E3A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5AA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50" dirty="0">
                          <a:solidFill>
                            <a:srgbClr val="FFFFFF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내용</a:t>
                      </a:r>
                      <a:endParaRPr lang="en-US" sz="105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152705" marR="152705" marT="133502" marB="133502" anchor="ctr">
                    <a:lnL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E3A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C5A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1917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b="1" dirty="0">
                          <a:solidFill>
                            <a:srgbClr val="1E3A5F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13:00~14:00</a:t>
                      </a:r>
                      <a:endParaRPr lang="en-US" sz="105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152705" marR="152705" marT="123444" marB="123444" anchor="ctr">
                    <a:lnL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E3A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64748B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60'</a:t>
                      </a:r>
                      <a:endParaRPr lang="en-US" sz="105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152705" marR="152705" marT="123444" marB="123444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E3A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b="1" dirty="0">
                          <a:solidFill>
                            <a:srgbClr val="334155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행사장 세팅/리허설</a:t>
                      </a:r>
                      <a:endParaRPr lang="en-US" sz="105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152705" marR="152705" marT="123444" marB="123444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E3A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475569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무대 &amp; 좌석 세팅, 전체 프로그램 리허설</a:t>
                      </a:r>
                      <a:endParaRPr lang="en-US" sz="105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152705" marR="152705" marT="123444" marB="123444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E3A5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1917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b="1" dirty="0">
                          <a:solidFill>
                            <a:srgbClr val="1E3A5F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14:00~14:30</a:t>
                      </a:r>
                      <a:endParaRPr lang="en-US" sz="105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152705" marR="152705" marT="123444" marB="123444" anchor="ctr">
                    <a:lnL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64748B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30'</a:t>
                      </a:r>
                      <a:endParaRPr lang="en-US" sz="105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152705" marR="152705" marT="123444" marB="123444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b="1" dirty="0">
                          <a:solidFill>
                            <a:srgbClr val="334155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안내 및 데스크 운영</a:t>
                      </a:r>
                      <a:endParaRPr lang="en-US" sz="105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152705" marR="152705" marT="123444" marB="123444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475569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청중 외부 길 안내 및 내부 좌석 안내 대기</a:t>
                      </a:r>
                      <a:endParaRPr lang="en-US" sz="105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152705" marR="152705" marT="123444" marB="123444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1917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b="1" dirty="0">
                          <a:solidFill>
                            <a:srgbClr val="1E3A5F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14:30~15:00</a:t>
                      </a:r>
                      <a:endParaRPr lang="en-US" sz="105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152705" marR="152705" marT="123444" marB="123444" anchor="ctr">
                    <a:lnL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64748B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30'</a:t>
                      </a:r>
                      <a:endParaRPr lang="en-US" sz="105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152705" marR="152705" marT="123444" marB="123444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b="1" dirty="0">
                          <a:solidFill>
                            <a:srgbClr val="334155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입장 및 장내 정리</a:t>
                      </a:r>
                      <a:endParaRPr lang="en-US" sz="105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152705" marR="152705" marT="123444" marB="123444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475569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식순지 배포, 차량 번호 등록, 주요 인사 착석</a:t>
                      </a:r>
                      <a:endParaRPr lang="en-US" sz="105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152705" marR="152705" marT="123444" marB="123444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1917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b="1" dirty="0">
                          <a:solidFill>
                            <a:srgbClr val="0284C7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15:00~15:10</a:t>
                      </a:r>
                      <a:endParaRPr lang="en-US" sz="105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152705" marR="152705" marT="123444" marB="123444" anchor="ctr">
                    <a:lnL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64748B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10'</a:t>
                      </a:r>
                      <a:endParaRPr lang="en-US" sz="105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152705" marR="152705" marT="123444" marB="123444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b="1" dirty="0">
                          <a:solidFill>
                            <a:srgbClr val="334155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식전 공연</a:t>
                      </a:r>
                      <a:endParaRPr lang="en-US" sz="105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152705" marR="152705" marT="123444" marB="123444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475569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해금 독주 공연 진행 (BGM 및 스크린 연동)</a:t>
                      </a:r>
                      <a:endParaRPr lang="en-US" sz="105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152705" marR="152705" marT="123444" marB="123444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1917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b="1" dirty="0">
                          <a:solidFill>
                            <a:srgbClr val="0284C7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15:10~15:30</a:t>
                      </a:r>
                      <a:endParaRPr lang="en-US" sz="105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152705" marR="152705" marT="123444" marB="123444" anchor="ctr">
                    <a:lnL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64748B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20'</a:t>
                      </a:r>
                      <a:endParaRPr lang="en-US" sz="105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152705" marR="152705" marT="123444" marB="123444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b="1" dirty="0">
                          <a:solidFill>
                            <a:srgbClr val="334155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개회식 및 인사말</a:t>
                      </a:r>
                      <a:endParaRPr lang="en-US" sz="105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152705" marR="152705" marT="123444" marB="123444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475569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사회자 오프닝, 묵념, 내빈소개, 사무총장 축사</a:t>
                      </a:r>
                      <a:endParaRPr lang="en-US" sz="105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152705" marR="152705" marT="123444" marB="123444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1917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b="1" dirty="0">
                          <a:solidFill>
                            <a:srgbClr val="0284C7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15:35~16:25</a:t>
                      </a:r>
                      <a:endParaRPr lang="en-US" sz="105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152705" marR="152705" marT="123444" marB="123444" anchor="ctr">
                    <a:lnL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64748B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50'</a:t>
                      </a:r>
                      <a:endParaRPr lang="en-US" sz="105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152705" marR="152705" marT="123444" marB="123444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b="1" dirty="0">
                          <a:solidFill>
                            <a:srgbClr val="334155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본 강연</a:t>
                      </a:r>
                      <a:endParaRPr lang="en-US" sz="105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152705" marR="152705" marT="123444" marB="123444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475569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주요 인사 강연 진행 (강연자용 PPT 투사)</a:t>
                      </a:r>
                      <a:endParaRPr lang="en-US" sz="105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152705" marR="152705" marT="123444" marB="123444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1917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b="1" dirty="0">
                          <a:solidFill>
                            <a:srgbClr val="0284C7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16:25~16:50</a:t>
                      </a:r>
                      <a:endParaRPr lang="en-US" sz="105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152705" marR="152705" marT="123444" marB="123444" anchor="ctr">
                    <a:lnL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64748B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25'</a:t>
                      </a:r>
                      <a:endParaRPr lang="en-US" sz="105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152705" marR="152705" marT="123444" marB="123444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b="1" dirty="0">
                          <a:solidFill>
                            <a:srgbClr val="334155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질의 응답 (Q&amp;A)</a:t>
                      </a:r>
                      <a:endParaRPr lang="en-US" sz="105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152705" marR="152705" marT="123444" marB="123444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475569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강연자와 사회자 무대 위 착석, 마이크 전달</a:t>
                      </a:r>
                      <a:endParaRPr lang="en-US" sz="105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152705" marR="152705" marT="123444" marB="123444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1917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b="1" dirty="0">
                          <a:solidFill>
                            <a:srgbClr val="1E3A5F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16:50~17:00</a:t>
                      </a:r>
                      <a:endParaRPr lang="en-US" sz="105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152705" marR="152705" marT="123444" marB="123444" anchor="ctr">
                    <a:lnL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A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050" dirty="0">
                          <a:solidFill>
                            <a:srgbClr val="64748B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10'</a:t>
                      </a:r>
                      <a:endParaRPr lang="en-US" sz="105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152705" marR="152705" marT="123444" marB="123444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b="1" dirty="0">
                          <a:solidFill>
                            <a:srgbClr val="334155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기념사진/마무리</a:t>
                      </a:r>
                      <a:endParaRPr lang="en-US" sz="105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152705" marR="152705" marT="123444" marB="123444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050" dirty="0">
                          <a:solidFill>
                            <a:srgbClr val="475569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현수막/배너 세팅, 사진 촬영, 퇴장 안내</a:t>
                      </a:r>
                      <a:endParaRPr lang="en-US" sz="105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152705" marR="152705" marT="123444" marB="123444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2" name="Text 6"/>
          <p:cNvSpPr txBox="1"/>
          <p:nvPr/>
        </p:nvSpPr>
        <p:spPr>
          <a:xfrm>
            <a:off x="11162995" y="6381598"/>
            <a:ext cx="648310" cy="1911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94A3B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6859</Words>
  <Application>Microsoft Macintosh PowerPoint</Application>
  <PresentationFormat>Widescreen</PresentationFormat>
  <Paragraphs>1128</Paragraphs>
  <Slides>50</Slides>
  <Notes>30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50</vt:i4>
      </vt:variant>
    </vt:vector>
  </HeadingPairs>
  <TitlesOfParts>
    <vt:vector size="53" baseType="lpstr">
      <vt:lpstr>Noto Sans KR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Generated by Gen-Spark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Multi-page HTML Content</dc:title>
  <dc:subject>PptxGenJS Presentation</dc:subject>
  <dc:creator>Visual Extract to PPTX Converter</dc:creator>
  <cp:lastModifiedBy>응서 김</cp:lastModifiedBy>
  <cp:revision>3</cp:revision>
  <dcterms:created xsi:type="dcterms:W3CDTF">2026-03-28T17:08:27Z</dcterms:created>
  <dcterms:modified xsi:type="dcterms:W3CDTF">2026-03-28T21:05:16Z</dcterms:modified>
</cp:coreProperties>
</file>